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7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67" d="100"/>
          <a:sy n="67" d="100"/>
        </p:scale>
        <p:origin x="12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BC783-471B-42A2-A8FB-9F3B1DD814A3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0F6CC-849A-4EFE-BEDC-89972411C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80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BC783-471B-42A2-A8FB-9F3B1DD814A3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0F6CC-849A-4EFE-BEDC-89972411C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703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BC783-471B-42A2-A8FB-9F3B1DD814A3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0F6CC-849A-4EFE-BEDC-89972411C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108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BC783-471B-42A2-A8FB-9F3B1DD814A3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0F6CC-849A-4EFE-BEDC-89972411C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460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BC783-471B-42A2-A8FB-9F3B1DD814A3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0F6CC-849A-4EFE-BEDC-89972411C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028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BC783-471B-42A2-A8FB-9F3B1DD814A3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0F6CC-849A-4EFE-BEDC-89972411C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904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BC783-471B-42A2-A8FB-9F3B1DD814A3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0F6CC-849A-4EFE-BEDC-89972411C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371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BC783-471B-42A2-A8FB-9F3B1DD814A3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0F6CC-849A-4EFE-BEDC-89972411C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898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BC783-471B-42A2-A8FB-9F3B1DD814A3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0F6CC-849A-4EFE-BEDC-89972411C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59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BC783-471B-42A2-A8FB-9F3B1DD814A3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0F6CC-849A-4EFE-BEDC-89972411C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872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BC783-471B-42A2-A8FB-9F3B1DD814A3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0F6CC-849A-4EFE-BEDC-89972411C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872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BC783-471B-42A2-A8FB-9F3B1DD814A3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0F6CC-849A-4EFE-BEDC-89972411C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196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8" r:id="rId1"/>
    <p:sldLayoutId id="2147483859" r:id="rId2"/>
    <p:sldLayoutId id="2147483860" r:id="rId3"/>
    <p:sldLayoutId id="2147483861" r:id="rId4"/>
    <p:sldLayoutId id="2147483862" r:id="rId5"/>
    <p:sldLayoutId id="2147483863" r:id="rId6"/>
    <p:sldLayoutId id="2147483864" r:id="rId7"/>
    <p:sldLayoutId id="2147483865" r:id="rId8"/>
    <p:sldLayoutId id="2147483866" r:id="rId9"/>
    <p:sldLayoutId id="2147483867" r:id="rId10"/>
    <p:sldLayoutId id="214748386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roup 53">
            <a:extLst>
              <a:ext uri="{FF2B5EF4-FFF2-40B4-BE49-F238E27FC236}">
                <a16:creationId xmlns:a16="http://schemas.microsoft.com/office/drawing/2014/main" id="{79480442-D324-44B0-8881-A73536806B05}"/>
              </a:ext>
            </a:extLst>
          </p:cNvPr>
          <p:cNvGrpSpPr/>
          <p:nvPr/>
        </p:nvGrpSpPr>
        <p:grpSpPr>
          <a:xfrm>
            <a:off x="213774" y="1130385"/>
            <a:ext cx="8716451" cy="3866267"/>
            <a:chOff x="300071" y="2218310"/>
            <a:chExt cx="11669464" cy="285045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FF1501A-296B-49CB-9607-F0BEF066338E}"/>
                </a:ext>
              </a:extLst>
            </p:cNvPr>
            <p:cNvSpPr/>
            <p:nvPr/>
          </p:nvSpPr>
          <p:spPr>
            <a:xfrm>
              <a:off x="417462" y="3661133"/>
              <a:ext cx="736270" cy="519545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50" b="1" dirty="0">
                  <a:latin typeface="Georgia" panose="02040502050405020303" pitchFamily="18" charset="0"/>
                </a:rPr>
                <a:t>Aug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9BEF7838-4A75-4CCC-AAA0-96D3A0DDB425}"/>
                </a:ext>
              </a:extLst>
            </p:cNvPr>
            <p:cNvSpPr txBox="1"/>
            <p:nvPr/>
          </p:nvSpPr>
          <p:spPr>
            <a:xfrm>
              <a:off x="300071" y="2218310"/>
              <a:ext cx="1157085" cy="1421981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pPr algn="ctr">
                <a:spcBef>
                  <a:spcPts val="450"/>
                </a:spcBef>
              </a:pPr>
              <a:r>
                <a:rPr lang="en-US" sz="900" dirty="0">
                  <a:latin typeface="Georgia" panose="02040502050405020303" pitchFamily="18" charset="0"/>
                </a:rPr>
                <a:t>Reviewed Design Engineer Proposal</a:t>
              </a:r>
            </a:p>
            <a:p>
              <a:pPr algn="ctr">
                <a:spcBef>
                  <a:spcPts val="450"/>
                </a:spcBef>
              </a:pPr>
              <a:r>
                <a:rPr lang="en-US" sz="900" dirty="0">
                  <a:effectLst/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Authorize Ground water Engineer to proceed with feasibility </a:t>
              </a:r>
              <a:r>
                <a:rPr lang="en-US" sz="900" dirty="0"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for injection</a:t>
              </a:r>
              <a:endParaRPr lang="en-US" sz="9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spcBef>
                  <a:spcPts val="450"/>
                </a:spcBef>
              </a:pPr>
              <a:r>
                <a:rPr lang="en-US" sz="900" dirty="0">
                  <a:latin typeface="Georgia" panose="02040502050405020303" pitchFamily="18" charset="0"/>
                </a:rPr>
                <a:t> </a:t>
              </a:r>
              <a:r>
                <a:rPr lang="en-US" sz="900" dirty="0">
                  <a:effectLst/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Identified </a:t>
              </a:r>
              <a:r>
                <a:rPr lang="en-US" sz="900" dirty="0"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p</a:t>
              </a:r>
              <a:r>
                <a:rPr lang="en-US" sz="900" dirty="0">
                  <a:effectLst/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referred sites </a:t>
              </a:r>
              <a:r>
                <a:rPr lang="en-US" sz="900" dirty="0"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for additional review</a:t>
              </a:r>
              <a:endParaRPr lang="en-US" sz="9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4EAB2EAE-19BC-43ED-AB03-3640E29D4E82}"/>
                </a:ext>
              </a:extLst>
            </p:cNvPr>
            <p:cNvSpPr/>
            <p:nvPr/>
          </p:nvSpPr>
          <p:spPr>
            <a:xfrm>
              <a:off x="1400715" y="3661133"/>
              <a:ext cx="736269" cy="519545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50" b="1" dirty="0">
                  <a:latin typeface="Georgia" panose="02040502050405020303" pitchFamily="18" charset="0"/>
                </a:rPr>
                <a:t>Sep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1D9A888B-E71A-4B25-8B83-483C6CBE62A6}"/>
                </a:ext>
              </a:extLst>
            </p:cNvPr>
            <p:cNvSpPr txBox="1"/>
            <p:nvPr/>
          </p:nvSpPr>
          <p:spPr>
            <a:xfrm>
              <a:off x="1223998" y="4204604"/>
              <a:ext cx="1044541" cy="86415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pPr algn="ctr">
                <a:spcBef>
                  <a:spcPts val="450"/>
                </a:spcBef>
              </a:pPr>
              <a:r>
                <a:rPr lang="en-US" sz="900" dirty="0"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Public Information Discussion re: Preferred sites for additional review</a:t>
              </a:r>
            </a:p>
            <a:p>
              <a:pPr algn="ctr">
                <a:spcBef>
                  <a:spcPts val="450"/>
                </a:spcBef>
              </a:pPr>
              <a:r>
                <a:rPr lang="en-US" sz="900" dirty="0">
                  <a:effectLst/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Selection of Design </a:t>
              </a:r>
              <a:r>
                <a:rPr lang="en-US" sz="900" dirty="0"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Eng.</a:t>
              </a:r>
              <a:endParaRPr lang="en-US" sz="9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B1157AD2-FE82-4FCF-8205-00244523ABBF}"/>
                </a:ext>
              </a:extLst>
            </p:cNvPr>
            <p:cNvSpPr/>
            <p:nvPr/>
          </p:nvSpPr>
          <p:spPr>
            <a:xfrm>
              <a:off x="2372816" y="3661133"/>
              <a:ext cx="758581" cy="519546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50" b="1" dirty="0">
                  <a:latin typeface="Georgia" panose="02040502050405020303" pitchFamily="18" charset="0"/>
                </a:rPr>
                <a:t>Oct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9BF5456F-0261-4F99-A784-8B6DFB20DA58}"/>
                </a:ext>
              </a:extLst>
            </p:cNvPr>
            <p:cNvSpPr txBox="1"/>
            <p:nvPr/>
          </p:nvSpPr>
          <p:spPr>
            <a:xfrm>
              <a:off x="2170679" y="3070254"/>
              <a:ext cx="1052950" cy="557825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pPr algn="ctr">
                <a:spcBef>
                  <a:spcPts val="450"/>
                </a:spcBef>
              </a:pPr>
              <a:r>
                <a:rPr lang="en-US" sz="900" dirty="0">
                  <a:effectLst/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Initiate Environmental Review</a:t>
              </a:r>
            </a:p>
            <a:p>
              <a:pPr algn="ctr">
                <a:spcBef>
                  <a:spcPts val="450"/>
                </a:spcBef>
              </a:pPr>
              <a:r>
                <a:rPr lang="en-US" sz="900" dirty="0"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Continue plant site review</a:t>
              </a:r>
              <a:endParaRPr lang="en-US" sz="9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4DADD35D-C341-42CA-9631-9F42F2A6E70A}"/>
                </a:ext>
              </a:extLst>
            </p:cNvPr>
            <p:cNvSpPr/>
            <p:nvPr/>
          </p:nvSpPr>
          <p:spPr>
            <a:xfrm>
              <a:off x="3367225" y="3661133"/>
              <a:ext cx="736270" cy="519545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50" b="1" dirty="0">
                  <a:latin typeface="Georgia" panose="02040502050405020303" pitchFamily="18" charset="0"/>
                </a:rPr>
                <a:t>Nov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F520D73-6AD0-42E8-B3A9-39A2AB57697D}"/>
                </a:ext>
              </a:extLst>
            </p:cNvPr>
            <p:cNvSpPr txBox="1"/>
            <p:nvPr/>
          </p:nvSpPr>
          <p:spPr>
            <a:xfrm>
              <a:off x="3131396" y="4213734"/>
              <a:ext cx="1189774" cy="557825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pPr algn="ctr">
                <a:spcBef>
                  <a:spcPts val="450"/>
                </a:spcBef>
              </a:pPr>
              <a:r>
                <a:rPr lang="en-US" sz="900" dirty="0">
                  <a:latin typeface="Georgia" panose="02040502050405020303" pitchFamily="18" charset="0"/>
                </a:rPr>
                <a:t>Complete Site review (??)</a:t>
              </a:r>
            </a:p>
            <a:p>
              <a:pPr algn="ctr">
                <a:spcBef>
                  <a:spcPts val="450"/>
                </a:spcBef>
              </a:pPr>
              <a:r>
                <a:rPr lang="en-US" sz="900" dirty="0">
                  <a:latin typeface="Georgia" panose="02040502050405020303" pitchFamily="18" charset="0"/>
                </a:rPr>
                <a:t>Initiate retention of Assessment Engineer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EC800869-E9B9-4934-A985-3B52FF788565}"/>
                </a:ext>
              </a:extLst>
            </p:cNvPr>
            <p:cNvSpPr/>
            <p:nvPr/>
          </p:nvSpPr>
          <p:spPr>
            <a:xfrm>
              <a:off x="4339326" y="3661133"/>
              <a:ext cx="758581" cy="519546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50" b="1" dirty="0">
                  <a:latin typeface="Georgia" panose="02040502050405020303" pitchFamily="18" charset="0"/>
                </a:rPr>
                <a:t>Dec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38E8830-ACE4-4CAF-A405-FBA2A6F0D847}"/>
                </a:ext>
              </a:extLst>
            </p:cNvPr>
            <p:cNvSpPr txBox="1"/>
            <p:nvPr/>
          </p:nvSpPr>
          <p:spPr>
            <a:xfrm>
              <a:off x="4193909" y="2622968"/>
              <a:ext cx="1157085" cy="101353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pPr algn="ctr">
                <a:spcBef>
                  <a:spcPts val="450"/>
                </a:spcBef>
              </a:pPr>
              <a:r>
                <a:rPr lang="en-US" sz="900" dirty="0">
                  <a:latin typeface="Georgia" panose="02040502050405020303" pitchFamily="18" charset="0"/>
                </a:rPr>
                <a:t>Select Assessment Engineer</a:t>
              </a:r>
            </a:p>
            <a:p>
              <a:pPr algn="ctr">
                <a:spcBef>
                  <a:spcPts val="450"/>
                </a:spcBef>
              </a:pPr>
              <a:r>
                <a:rPr lang="en-US" sz="900" dirty="0">
                  <a:latin typeface="Georgia" panose="02040502050405020303" pitchFamily="18" charset="0"/>
                </a:rPr>
                <a:t>Select Package Plant Manufacturer</a:t>
              </a:r>
            </a:p>
            <a:p>
              <a:pPr algn="ctr">
                <a:spcBef>
                  <a:spcPts val="450"/>
                </a:spcBef>
              </a:pPr>
              <a:r>
                <a:rPr lang="en-US" sz="900" dirty="0">
                  <a:latin typeface="Georgia" panose="02040502050405020303" pitchFamily="18" charset="0"/>
                </a:rPr>
                <a:t>Initiate Development of Financing Plan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B62D1364-AE33-432F-9C00-C7014BE2F515}"/>
                </a:ext>
              </a:extLst>
            </p:cNvPr>
            <p:cNvSpPr/>
            <p:nvPr/>
          </p:nvSpPr>
          <p:spPr>
            <a:xfrm>
              <a:off x="5333737" y="3661133"/>
              <a:ext cx="736270" cy="519545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50" b="1" dirty="0">
                  <a:latin typeface="Georgia" panose="02040502050405020303" pitchFamily="18" charset="0"/>
                </a:rPr>
                <a:t>Jan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5F5E1716-99BD-4183-9B95-01571723AFB1}"/>
                </a:ext>
              </a:extLst>
            </p:cNvPr>
            <p:cNvSpPr/>
            <p:nvPr/>
          </p:nvSpPr>
          <p:spPr>
            <a:xfrm>
              <a:off x="6316990" y="3661133"/>
              <a:ext cx="736270" cy="519545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50" b="1" dirty="0">
                  <a:latin typeface="Georgia" panose="02040502050405020303" pitchFamily="18" charset="0"/>
                </a:rPr>
                <a:t>Feb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2B83D260-FEAE-42C1-92BF-148F2912BE4F}"/>
                </a:ext>
              </a:extLst>
            </p:cNvPr>
            <p:cNvSpPr txBox="1"/>
            <p:nvPr/>
          </p:nvSpPr>
          <p:spPr>
            <a:xfrm>
              <a:off x="6089745" y="2866033"/>
              <a:ext cx="1157085" cy="762045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pPr algn="ctr">
                <a:spcBef>
                  <a:spcPts val="450"/>
                </a:spcBef>
              </a:pPr>
              <a:r>
                <a:rPr lang="en-US" sz="900" dirty="0">
                  <a:latin typeface="Georgia" panose="02040502050405020303" pitchFamily="18" charset="0"/>
                </a:rPr>
                <a:t>Groundwater Engineer Report on Disposal</a:t>
              </a:r>
            </a:p>
            <a:p>
              <a:pPr algn="ctr">
                <a:spcBef>
                  <a:spcPts val="450"/>
                </a:spcBef>
              </a:pPr>
              <a:r>
                <a:rPr lang="en-US" sz="900" dirty="0">
                  <a:latin typeface="Georgia" panose="02040502050405020303" pitchFamily="18" charset="0"/>
                </a:rPr>
                <a:t>Engineer- Preliminary Project Design &amp; Cost estimate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720A5F4B-96D3-4FB2-B7DB-030859F3FF82}"/>
                </a:ext>
              </a:extLst>
            </p:cNvPr>
            <p:cNvSpPr/>
            <p:nvPr/>
          </p:nvSpPr>
          <p:spPr>
            <a:xfrm>
              <a:off x="7300246" y="3661133"/>
              <a:ext cx="793894" cy="519546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50" b="1" dirty="0">
                  <a:latin typeface="Georgia" panose="02040502050405020303" pitchFamily="18" charset="0"/>
                </a:rPr>
                <a:t>Mar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40324703-0F72-46CE-859C-5106C12509D4}"/>
                </a:ext>
              </a:extLst>
            </p:cNvPr>
            <p:cNvSpPr txBox="1"/>
            <p:nvPr/>
          </p:nvSpPr>
          <p:spPr>
            <a:xfrm>
              <a:off x="7257923" y="4213734"/>
              <a:ext cx="960963" cy="762045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pPr algn="ctr">
                <a:spcBef>
                  <a:spcPts val="450"/>
                </a:spcBef>
              </a:pPr>
              <a:r>
                <a:rPr lang="en-US" sz="900" dirty="0">
                  <a:latin typeface="Georgia" panose="02040502050405020303" pitchFamily="18" charset="0"/>
                </a:rPr>
                <a:t>Order Assessment Engineers Report</a:t>
              </a:r>
            </a:p>
            <a:p>
              <a:pPr algn="ctr">
                <a:spcBef>
                  <a:spcPts val="450"/>
                </a:spcBef>
              </a:pPr>
              <a:r>
                <a:rPr lang="en-US" sz="900" dirty="0">
                  <a:latin typeface="Georgia" panose="02040502050405020303" pitchFamily="18" charset="0"/>
                </a:rPr>
                <a:t> First Phase of Env. Review Completed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7EA231E-2726-4DAE-8F93-45F7E918461F}"/>
                </a:ext>
              </a:extLst>
            </p:cNvPr>
            <p:cNvSpPr/>
            <p:nvPr/>
          </p:nvSpPr>
          <p:spPr>
            <a:xfrm>
              <a:off x="8283502" y="3661133"/>
              <a:ext cx="736269" cy="519545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50" b="1" dirty="0">
                  <a:latin typeface="Georgia" panose="02040502050405020303" pitchFamily="18" charset="0"/>
                </a:rPr>
                <a:t>Apr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6D70CD97-7D22-4ECF-B2C8-F71733A4E344}"/>
                </a:ext>
              </a:extLst>
            </p:cNvPr>
            <p:cNvSpPr/>
            <p:nvPr/>
          </p:nvSpPr>
          <p:spPr>
            <a:xfrm>
              <a:off x="9266756" y="3661133"/>
              <a:ext cx="794563" cy="519546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50" b="1" dirty="0">
                  <a:latin typeface="Georgia" panose="02040502050405020303" pitchFamily="18" charset="0"/>
                </a:rPr>
                <a:t>May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4450F1D1-7D85-4DBA-9136-AD4A0EDB3F39}"/>
                </a:ext>
              </a:extLst>
            </p:cNvPr>
            <p:cNvSpPr txBox="1"/>
            <p:nvPr/>
          </p:nvSpPr>
          <p:spPr>
            <a:xfrm>
              <a:off x="9055532" y="4213734"/>
              <a:ext cx="1217009" cy="80931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pPr algn="ctr">
                <a:spcBef>
                  <a:spcPts val="450"/>
                </a:spcBef>
              </a:pPr>
              <a:r>
                <a:rPr lang="en-US" sz="900" dirty="0">
                  <a:latin typeface="Georgia" panose="02040502050405020303" pitchFamily="18" charset="0"/>
                </a:rPr>
                <a:t>Consider Engineers Report</a:t>
              </a:r>
            </a:p>
            <a:p>
              <a:pPr algn="ctr">
                <a:spcBef>
                  <a:spcPts val="450"/>
                </a:spcBef>
              </a:pPr>
              <a:r>
                <a:rPr lang="en-US" sz="900" dirty="0">
                  <a:latin typeface="Georgia" panose="02040502050405020303" pitchFamily="18" charset="0"/>
                </a:rPr>
                <a:t>Adopt Resolution of Intent</a:t>
              </a:r>
            </a:p>
            <a:p>
              <a:pPr algn="ctr">
                <a:spcBef>
                  <a:spcPts val="450"/>
                </a:spcBef>
              </a:pPr>
              <a:r>
                <a:rPr lang="en-US" sz="900" dirty="0">
                  <a:latin typeface="Georgia" panose="02040502050405020303" pitchFamily="18" charset="0"/>
                </a:rPr>
                <a:t>Mail and Post Public Hearing Notice</a:t>
              </a: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E5C5AF51-39FF-4668-BD07-A202BE544AF4}"/>
                </a:ext>
              </a:extLst>
            </p:cNvPr>
            <p:cNvSpPr/>
            <p:nvPr/>
          </p:nvSpPr>
          <p:spPr>
            <a:xfrm>
              <a:off x="10250012" y="3661133"/>
              <a:ext cx="736270" cy="519545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50" b="1" dirty="0">
                  <a:latin typeface="Georgia" panose="02040502050405020303" pitchFamily="18" charset="0"/>
                </a:rPr>
                <a:t>Jun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0C1AABD0-03E4-4335-BC3E-F9468B490E07}"/>
                </a:ext>
              </a:extLst>
            </p:cNvPr>
            <p:cNvSpPr txBox="1"/>
            <p:nvPr/>
          </p:nvSpPr>
          <p:spPr>
            <a:xfrm>
              <a:off x="10061319" y="2920869"/>
              <a:ext cx="1113649" cy="707209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pPr algn="ctr">
                <a:spcBef>
                  <a:spcPts val="450"/>
                </a:spcBef>
              </a:pPr>
              <a:r>
                <a:rPr lang="en-US" sz="900" dirty="0">
                  <a:latin typeface="Georgia Pro Light" panose="02040302050405020303" pitchFamily="18" charset="0"/>
                </a:rPr>
                <a:t> </a:t>
              </a:r>
              <a:r>
                <a:rPr lang="en-US" sz="900" dirty="0">
                  <a:latin typeface="Georgia" panose="02040502050405020303" pitchFamily="18" charset="0"/>
                </a:rPr>
                <a:t>Conduct Public Hearing</a:t>
              </a:r>
            </a:p>
            <a:p>
              <a:pPr algn="ctr">
                <a:spcBef>
                  <a:spcPts val="450"/>
                </a:spcBef>
              </a:pPr>
              <a:r>
                <a:rPr lang="en-US" sz="900" dirty="0">
                  <a:latin typeface="Georgia" panose="02040502050405020303" pitchFamily="18" charset="0"/>
                </a:rPr>
                <a:t>Complete Assessment Vote Process </a:t>
              </a:r>
            </a:p>
            <a:p>
              <a:pPr algn="ctr">
                <a:spcBef>
                  <a:spcPts val="450"/>
                </a:spcBef>
              </a:pPr>
              <a:r>
                <a:rPr lang="en-US" sz="900" dirty="0">
                  <a:latin typeface="Georgia" panose="02040502050405020303" pitchFamily="18" charset="0"/>
                </a:rPr>
                <a:t>6-28-22</a:t>
              </a: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35A6B1BD-88B7-4B99-AF31-4413DEF8A582}"/>
                </a:ext>
              </a:extLst>
            </p:cNvPr>
            <p:cNvSpPr/>
            <p:nvPr/>
          </p:nvSpPr>
          <p:spPr>
            <a:xfrm>
              <a:off x="11233265" y="3661133"/>
              <a:ext cx="736270" cy="519545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50" b="1" dirty="0">
                  <a:latin typeface="Georgia" panose="02040502050405020303" pitchFamily="18" charset="0"/>
                </a:rPr>
                <a:t>Jul</a:t>
              </a:r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8D65642E-D727-445D-B299-7FDBF23CE596}"/>
              </a:ext>
            </a:extLst>
          </p:cNvPr>
          <p:cNvGrpSpPr/>
          <p:nvPr/>
        </p:nvGrpSpPr>
        <p:grpSpPr>
          <a:xfrm>
            <a:off x="-1" y="6787403"/>
            <a:ext cx="9144001" cy="70597"/>
            <a:chOff x="-1" y="0"/>
            <a:chExt cx="12192001" cy="94129"/>
          </a:xfrm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694C93FA-0D19-4727-9C49-C810331DC211}"/>
                </a:ext>
              </a:extLst>
            </p:cNvPr>
            <p:cNvSpPr/>
            <p:nvPr/>
          </p:nvSpPr>
          <p:spPr>
            <a:xfrm>
              <a:off x="-1" y="0"/>
              <a:ext cx="6366881" cy="9412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11F267A8-C68D-4792-9CF3-DC6FFD176748}"/>
                </a:ext>
              </a:extLst>
            </p:cNvPr>
            <p:cNvSpPr/>
            <p:nvPr/>
          </p:nvSpPr>
          <p:spPr>
            <a:xfrm>
              <a:off x="6366881" y="0"/>
              <a:ext cx="2447048" cy="9412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FEA4CE21-40E7-486F-9F90-C915B44C4C9B}"/>
                </a:ext>
              </a:extLst>
            </p:cNvPr>
            <p:cNvSpPr/>
            <p:nvPr/>
          </p:nvSpPr>
          <p:spPr>
            <a:xfrm>
              <a:off x="8806904" y="0"/>
              <a:ext cx="2447048" cy="9412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A97D3015-F30B-4991-9C55-B14065AF0E78}"/>
                </a:ext>
              </a:extLst>
            </p:cNvPr>
            <p:cNvSpPr/>
            <p:nvPr/>
          </p:nvSpPr>
          <p:spPr>
            <a:xfrm>
              <a:off x="11154213" y="0"/>
              <a:ext cx="1037787" cy="94129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2DC12A72-B30D-4880-832D-B376E85FE76F}"/>
              </a:ext>
            </a:extLst>
          </p:cNvPr>
          <p:cNvGrpSpPr/>
          <p:nvPr/>
        </p:nvGrpSpPr>
        <p:grpSpPr>
          <a:xfrm>
            <a:off x="230474" y="158083"/>
            <a:ext cx="8514023" cy="820004"/>
            <a:chOff x="309350" y="163776"/>
            <a:chExt cx="11573301" cy="674630"/>
          </a:xfrm>
        </p:grpSpPr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229149F0-9528-40FC-8F21-2840F9775A65}"/>
                </a:ext>
              </a:extLst>
            </p:cNvPr>
            <p:cNvSpPr txBox="1"/>
            <p:nvPr/>
          </p:nvSpPr>
          <p:spPr>
            <a:xfrm>
              <a:off x="309350" y="163776"/>
              <a:ext cx="11573301" cy="6456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50" dirty="0">
                  <a:latin typeface="Georgia" panose="02040502050405020303" pitchFamily="18" charset="0"/>
                  <a:ea typeface="Cambria" panose="02040503050406030204" pitchFamily="18" charset="0"/>
                  <a:cs typeface="+mj-cs"/>
                </a:rPr>
                <a:t>Los Olivos CSD 2021/22 Working Timeline </a:t>
              </a:r>
            </a:p>
            <a:p>
              <a:pPr algn="ctr"/>
              <a:r>
                <a:rPr lang="en-US" sz="2250" dirty="0">
                  <a:latin typeface="Georgia" panose="02040502050405020303" pitchFamily="18" charset="0"/>
                  <a:ea typeface="Cambria" panose="02040503050406030204" pitchFamily="18" charset="0"/>
                  <a:cs typeface="+mj-cs"/>
                </a:rPr>
                <a:t>to Benefit Assessment Vote</a:t>
              </a:r>
            </a:p>
          </p:txBody>
        </p:sp>
        <p:grpSp>
          <p:nvGrpSpPr>
            <p:cNvPr id="61" name="Group 1">
              <a:extLst>
                <a:ext uri="{FF2B5EF4-FFF2-40B4-BE49-F238E27FC236}">
                  <a16:creationId xmlns:a16="http://schemas.microsoft.com/office/drawing/2014/main" id="{6787A697-732F-43B9-A5F4-6574613084BA}"/>
                </a:ext>
              </a:extLst>
            </p:cNvPr>
            <p:cNvGrpSpPr/>
            <p:nvPr/>
          </p:nvGrpSpPr>
          <p:grpSpPr>
            <a:xfrm>
              <a:off x="4840770" y="801001"/>
              <a:ext cx="2510460" cy="37405"/>
              <a:chOff x="10866255" y="8448874"/>
              <a:chExt cx="2738812" cy="73150"/>
            </a:xfrm>
          </p:grpSpPr>
          <p:sp>
            <p:nvSpPr>
              <p:cNvPr id="62" name="Rectangle 11">
                <a:extLst>
                  <a:ext uri="{FF2B5EF4-FFF2-40B4-BE49-F238E27FC236}">
                    <a16:creationId xmlns:a16="http://schemas.microsoft.com/office/drawing/2014/main" id="{55C60073-B78F-4354-A3BC-AC23E1235DA4}"/>
                  </a:ext>
                </a:extLst>
              </p:cNvPr>
              <p:cNvSpPr/>
              <p:nvPr/>
            </p:nvSpPr>
            <p:spPr>
              <a:xfrm flipV="1">
                <a:off x="10866255" y="8448874"/>
                <a:ext cx="407521" cy="7315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91424" tIns="45713" rIns="91424" bIns="45713" rtlCol="0" anchor="ctr"/>
              <a:lstStyle/>
              <a:p>
                <a:pPr algn="ctr"/>
                <a:endParaRPr lang="en-US" sz="675" dirty="0"/>
              </a:p>
            </p:txBody>
          </p:sp>
          <p:sp>
            <p:nvSpPr>
              <p:cNvPr id="63" name="Rectangle 12">
                <a:extLst>
                  <a:ext uri="{FF2B5EF4-FFF2-40B4-BE49-F238E27FC236}">
                    <a16:creationId xmlns:a16="http://schemas.microsoft.com/office/drawing/2014/main" id="{4883266F-BDD8-4228-8113-1AF428638477}"/>
                  </a:ext>
                </a:extLst>
              </p:cNvPr>
              <p:cNvSpPr/>
              <p:nvPr/>
            </p:nvSpPr>
            <p:spPr>
              <a:xfrm flipV="1">
                <a:off x="11330497" y="8448874"/>
                <a:ext cx="407521" cy="7315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91424" tIns="45713" rIns="91424" bIns="45713" rtlCol="0" anchor="ctr"/>
              <a:lstStyle/>
              <a:p>
                <a:pPr algn="ctr"/>
                <a:endParaRPr lang="en-US" sz="675" dirty="0"/>
              </a:p>
            </p:txBody>
          </p:sp>
          <p:sp>
            <p:nvSpPr>
              <p:cNvPr id="64" name="Rectangle 13">
                <a:extLst>
                  <a:ext uri="{FF2B5EF4-FFF2-40B4-BE49-F238E27FC236}">
                    <a16:creationId xmlns:a16="http://schemas.microsoft.com/office/drawing/2014/main" id="{72004A16-CF36-44CD-94CD-030CD1EF4296}"/>
                  </a:ext>
                </a:extLst>
              </p:cNvPr>
              <p:cNvSpPr/>
              <p:nvPr/>
            </p:nvSpPr>
            <p:spPr>
              <a:xfrm flipV="1">
                <a:off x="11809200" y="8448874"/>
                <a:ext cx="407521" cy="7315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91424" tIns="45713" rIns="91424" bIns="45713" rtlCol="0" anchor="ctr"/>
              <a:lstStyle/>
              <a:p>
                <a:pPr algn="ctr"/>
                <a:endParaRPr lang="en-US" sz="675" dirty="0"/>
              </a:p>
            </p:txBody>
          </p:sp>
          <p:sp>
            <p:nvSpPr>
              <p:cNvPr id="65" name="Rectangle 14">
                <a:extLst>
                  <a:ext uri="{FF2B5EF4-FFF2-40B4-BE49-F238E27FC236}">
                    <a16:creationId xmlns:a16="http://schemas.microsoft.com/office/drawing/2014/main" id="{B6F8C9EE-0322-4463-89C6-38DA256FD73C}"/>
                  </a:ext>
                </a:extLst>
              </p:cNvPr>
              <p:cNvSpPr/>
              <p:nvPr/>
            </p:nvSpPr>
            <p:spPr>
              <a:xfrm flipV="1">
                <a:off x="12273541" y="8448874"/>
                <a:ext cx="407521" cy="7315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91424" tIns="45713" rIns="91424" bIns="45713" rtlCol="0" anchor="ctr"/>
              <a:lstStyle/>
              <a:p>
                <a:pPr algn="ctr"/>
                <a:endParaRPr lang="en-US" sz="675" dirty="0"/>
              </a:p>
            </p:txBody>
          </p:sp>
          <p:sp>
            <p:nvSpPr>
              <p:cNvPr id="66" name="Rectangle 15">
                <a:extLst>
                  <a:ext uri="{FF2B5EF4-FFF2-40B4-BE49-F238E27FC236}">
                    <a16:creationId xmlns:a16="http://schemas.microsoft.com/office/drawing/2014/main" id="{DB154CB0-EFE1-410F-A2A0-EC568B6FF3C5}"/>
                  </a:ext>
                </a:extLst>
              </p:cNvPr>
              <p:cNvSpPr/>
              <p:nvPr/>
            </p:nvSpPr>
            <p:spPr>
              <a:xfrm flipV="1">
                <a:off x="12737783" y="8448874"/>
                <a:ext cx="407521" cy="7315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91424" tIns="45713" rIns="91424" bIns="45713" rtlCol="0" anchor="ctr"/>
              <a:lstStyle/>
              <a:p>
                <a:pPr algn="ctr"/>
                <a:endParaRPr lang="en-US" sz="675" dirty="0"/>
              </a:p>
            </p:txBody>
          </p:sp>
          <p:sp>
            <p:nvSpPr>
              <p:cNvPr id="67" name="Rectangle 16">
                <a:extLst>
                  <a:ext uri="{FF2B5EF4-FFF2-40B4-BE49-F238E27FC236}">
                    <a16:creationId xmlns:a16="http://schemas.microsoft.com/office/drawing/2014/main" id="{40F8E947-8D49-47E5-B22C-A2E322A6E193}"/>
                  </a:ext>
                </a:extLst>
              </p:cNvPr>
              <p:cNvSpPr/>
              <p:nvPr/>
            </p:nvSpPr>
            <p:spPr>
              <a:xfrm flipV="1">
                <a:off x="13197546" y="8448874"/>
                <a:ext cx="407521" cy="7315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91424" tIns="45713" rIns="91424" bIns="45713" rtlCol="0" anchor="ctr"/>
              <a:lstStyle/>
              <a:p>
                <a:pPr algn="ctr"/>
                <a:endParaRPr lang="en-US" sz="675" dirty="0"/>
              </a:p>
            </p:txBody>
          </p:sp>
        </p:grp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B16980B5-029B-4358-B3BD-84571AF78906}"/>
              </a:ext>
            </a:extLst>
          </p:cNvPr>
          <p:cNvSpPr txBox="1"/>
          <p:nvPr/>
        </p:nvSpPr>
        <p:spPr>
          <a:xfrm>
            <a:off x="7063817" y="6316759"/>
            <a:ext cx="14009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09.16.21 Update</a:t>
            </a:r>
          </a:p>
        </p:txBody>
      </p:sp>
    </p:spTree>
    <p:extLst>
      <p:ext uri="{BB962C8B-B14F-4D97-AF65-F5344CB8AC3E}">
        <p14:creationId xmlns:p14="http://schemas.microsoft.com/office/powerpoint/2010/main" val="19176302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134</Words>
  <Application>Microsoft Office PowerPoint</Application>
  <PresentationFormat>On-screen Show (4:3)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Georgia</vt:lpstr>
      <vt:lpstr>Georgia Pro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Kavitha</dc:creator>
  <cp:lastModifiedBy>Debbie</cp:lastModifiedBy>
  <cp:revision>14</cp:revision>
  <dcterms:created xsi:type="dcterms:W3CDTF">2020-09-17T09:50:35Z</dcterms:created>
  <dcterms:modified xsi:type="dcterms:W3CDTF">2021-09-28T23:24:11Z</dcterms:modified>
</cp:coreProperties>
</file>