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58" r:id="rId6"/>
    <p:sldId id="259" r:id="rId7"/>
    <p:sldId id="262" r:id="rId8"/>
    <p:sldId id="266" r:id="rId9"/>
    <p:sldId id="261" r:id="rId10"/>
    <p:sldId id="260" r:id="rId11"/>
    <p:sldId id="271" r:id="rId12"/>
    <p:sldId id="267" r:id="rId13"/>
    <p:sldId id="270" r:id="rId14"/>
    <p:sldId id="265" r:id="rId15"/>
    <p:sldId id="269" r:id="rId16"/>
    <p:sldId id="264"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CC"/>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4" autoAdjust="0"/>
    <p:restoredTop sz="90704" autoAdjust="0"/>
  </p:normalViewPr>
  <p:slideViewPr>
    <p:cSldViewPr snapToGrid="0">
      <p:cViewPr varScale="1">
        <p:scale>
          <a:sx n="67" d="100"/>
          <a:sy n="67" d="100"/>
        </p:scale>
        <p:origin x="1244"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9/16/2021</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9/16/2021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529741" y="1850532"/>
            <a:ext cx="8161585" cy="2395543"/>
          </a:xfrm>
        </p:spPr>
        <p:txBody>
          <a:bodyPr anchor="b">
            <a:noAutofit/>
          </a:bodyPr>
          <a:lstStyle>
            <a:lvl1pPr algn="l">
              <a:defRPr sz="2700" spc="113"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529741" y="5007468"/>
            <a:ext cx="8052943" cy="396660"/>
          </a:xfrm>
        </p:spPr>
        <p:txBody>
          <a:bodyPr>
            <a:normAutofit/>
          </a:bodyPr>
          <a:lstStyle>
            <a:lvl1pPr marL="0" indent="0" algn="l">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image4.png">
            <a:extLst>
              <a:ext uri="{FF2B5EF4-FFF2-40B4-BE49-F238E27FC236}">
                <a16:creationId xmlns:a16="http://schemas.microsoft.com/office/drawing/2014/main" id="{73691F6E-FF11-46A2-9CD0-0829BD5015F1}"/>
              </a:ext>
            </a:extLst>
          </p:cNvPr>
          <p:cNvPicPr>
            <a:picLocks noChangeAspect="1"/>
          </p:cNvPicPr>
          <p:nvPr userDrawn="1"/>
        </p:nvPicPr>
        <p:blipFill>
          <a:blip r:embed="rId2"/>
          <a:stretch>
            <a:fillRect/>
          </a:stretch>
        </p:blipFill>
        <p:spPr>
          <a:xfrm>
            <a:off x="7107362" y="94478"/>
            <a:ext cx="2036637" cy="1580413"/>
          </a:xfrm>
          <a:prstGeom prst="rect">
            <a:avLst/>
          </a:prstGeom>
          <a:ln w="12700">
            <a:miter lim="400000"/>
          </a:ln>
        </p:spPr>
      </p:pic>
    </p:spTree>
    <p:extLst>
      <p:ext uri="{BB962C8B-B14F-4D97-AF65-F5344CB8AC3E}">
        <p14:creationId xmlns:p14="http://schemas.microsoft.com/office/powerpoint/2010/main" val="177682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FA1F-B9B6-4C25-AD6E-96A29214DE5E}"/>
              </a:ext>
            </a:extLst>
          </p:cNvPr>
          <p:cNvSpPr>
            <a:spLocks noGrp="1"/>
          </p:cNvSpPr>
          <p:nvPr>
            <p:ph type="title"/>
          </p:nvPr>
        </p:nvSpPr>
        <p:spPr/>
        <p:txBody>
          <a:bodyPr/>
          <a:lstStyle>
            <a:lvl1pPr>
              <a:defRPr baseline="0"/>
            </a:lvl1pPr>
          </a:lstStyle>
          <a:p>
            <a:r>
              <a:rPr lang="en-US"/>
              <a:t>Click to edit Master title style</a:t>
            </a:r>
          </a:p>
        </p:txBody>
      </p:sp>
      <p:sp>
        <p:nvSpPr>
          <p:cNvPr id="4" name="Text Placeholder 3">
            <a:extLst>
              <a:ext uri="{FF2B5EF4-FFF2-40B4-BE49-F238E27FC236}">
                <a16:creationId xmlns:a16="http://schemas.microsoft.com/office/drawing/2014/main" id="{85657E0A-8CD3-415C-AE63-F1D3BAE5BE21}"/>
              </a:ext>
            </a:extLst>
          </p:cNvPr>
          <p:cNvSpPr>
            <a:spLocks noGrp="1"/>
          </p:cNvSpPr>
          <p:nvPr>
            <p:ph type="body" sz="quarter" idx="10"/>
          </p:nvPr>
        </p:nvSpPr>
        <p:spPr>
          <a:xfrm>
            <a:off x="833438" y="1412875"/>
            <a:ext cx="7721600"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366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628650" y="365126"/>
            <a:ext cx="6659390" cy="4677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628650" y="1253331"/>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fld id="{B31F8ADE-9C33-4295-9676-951C47FB9352}" type="slidenum">
              <a:rPr lang="en-US" smtClean="0"/>
              <a:t>‹#›</a:t>
            </a:fld>
            <a:endParaRPr lang="en-US" dirty="0"/>
          </a:p>
        </p:txBody>
      </p:sp>
      <p:sp>
        <p:nvSpPr>
          <p:cNvPr id="7" name="TextBox 6">
            <a:extLst>
              <a:ext uri="{FF2B5EF4-FFF2-40B4-BE49-F238E27FC236}">
                <a16:creationId xmlns:a16="http://schemas.microsoft.com/office/drawing/2014/main" id="{D492B238-D768-4FE8-AF4F-31819D341010}"/>
              </a:ext>
            </a:extLst>
          </p:cNvPr>
          <p:cNvSpPr txBox="1"/>
          <p:nvPr userDrawn="1"/>
        </p:nvSpPr>
        <p:spPr>
          <a:xfrm>
            <a:off x="172015" y="6338985"/>
            <a:ext cx="1575303" cy="307777"/>
          </a:xfrm>
          <a:prstGeom prst="rect">
            <a:avLst/>
          </a:prstGeom>
          <a:noFill/>
        </p:spPr>
        <p:txBody>
          <a:bodyPr wrap="square" rtlCol="0">
            <a:spAutoFit/>
          </a:bodyPr>
          <a:lstStyle>
            <a:defPPr>
              <a:defRPr lang="en-US"/>
            </a:defPPr>
            <a:lvl1pPr lvl="0">
              <a:defRPr sz="1400">
                <a:latin typeface="Arial" panose="020B0604020202020204" pitchFamily="34" charset="0"/>
                <a:cs typeface="Arial" panose="020B0604020202020204" pitchFamily="34" charset="0"/>
              </a:defRPr>
            </a:lvl1pPr>
          </a:lstStyle>
          <a:p>
            <a:pPr lvl="0"/>
            <a:r>
              <a:rPr lang="en-US" dirty="0"/>
              <a:t>September 2021</a:t>
            </a:r>
          </a:p>
        </p:txBody>
      </p:sp>
      <p:sp>
        <p:nvSpPr>
          <p:cNvPr id="8" name="TextBox 7">
            <a:extLst>
              <a:ext uri="{FF2B5EF4-FFF2-40B4-BE49-F238E27FC236}">
                <a16:creationId xmlns:a16="http://schemas.microsoft.com/office/drawing/2014/main" id="{3613FB17-2E69-4B12-B930-1156708B593B}"/>
              </a:ext>
            </a:extLst>
          </p:cNvPr>
          <p:cNvSpPr txBox="1"/>
          <p:nvPr userDrawn="1"/>
        </p:nvSpPr>
        <p:spPr>
          <a:xfrm>
            <a:off x="2759039" y="6349631"/>
            <a:ext cx="4094430" cy="307777"/>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lvl="0"/>
            <a:r>
              <a:rPr lang="en-US" dirty="0"/>
              <a:t>LOCSD Wastewater Treatment Plant Siting Study</a:t>
            </a:r>
          </a:p>
        </p:txBody>
      </p:sp>
      <p:sp>
        <p:nvSpPr>
          <p:cNvPr id="9" name="TextBox 8">
            <a:extLst>
              <a:ext uri="{FF2B5EF4-FFF2-40B4-BE49-F238E27FC236}">
                <a16:creationId xmlns:a16="http://schemas.microsoft.com/office/drawing/2014/main" id="{BAF752FD-BD6E-4C49-A80B-22E6366CF482}"/>
              </a:ext>
            </a:extLst>
          </p:cNvPr>
          <p:cNvSpPr txBox="1"/>
          <p:nvPr userDrawn="1"/>
        </p:nvSpPr>
        <p:spPr>
          <a:xfrm>
            <a:off x="8296463" y="6311899"/>
            <a:ext cx="437773" cy="307777"/>
          </a:xfrm>
          <a:prstGeom prst="rect">
            <a:avLst/>
          </a:prstGeom>
          <a:noFill/>
        </p:spPr>
        <p:txBody>
          <a:bodyPr wrap="square" rtlCol="0">
            <a:spAutoFit/>
          </a:bodyPr>
          <a:lstStyle/>
          <a:p>
            <a:fld id="{57578704-E090-4EC6-A6F0-DE858D6C7078}" type="slidenum">
              <a:rPr lang="en-US" sz="1400" smtClean="0">
                <a:latin typeface="Arial" panose="020B0604020202020204" pitchFamily="34" charset="0"/>
                <a:cs typeface="Arial" panose="020B0604020202020204" pitchFamily="34" charset="0"/>
              </a:rPr>
              <a:t>‹#›</a:t>
            </a:fld>
            <a:endParaRPr lang="en-US" sz="1400" dirty="0">
              <a:latin typeface="Arial" panose="020B0604020202020204" pitchFamily="34" charset="0"/>
              <a:cs typeface="Arial" panose="020B0604020202020204" pitchFamily="34" charset="0"/>
            </a:endParaRPr>
          </a:p>
        </p:txBody>
      </p:sp>
      <p:pic>
        <p:nvPicPr>
          <p:cNvPr id="10" name="image4.png">
            <a:extLst>
              <a:ext uri="{FF2B5EF4-FFF2-40B4-BE49-F238E27FC236}">
                <a16:creationId xmlns:a16="http://schemas.microsoft.com/office/drawing/2014/main" id="{88B895C4-A52E-4F8C-BC21-1BA5A4435E5B}"/>
              </a:ext>
            </a:extLst>
          </p:cNvPr>
          <p:cNvPicPr>
            <a:picLocks noChangeAspect="1"/>
          </p:cNvPicPr>
          <p:nvPr userDrawn="1"/>
        </p:nvPicPr>
        <p:blipFill>
          <a:blip r:embed="rId4"/>
          <a:stretch>
            <a:fillRect/>
          </a:stretch>
        </p:blipFill>
        <p:spPr>
          <a:xfrm>
            <a:off x="7387628" y="94478"/>
            <a:ext cx="1756371" cy="1362929"/>
          </a:xfrm>
          <a:prstGeom prst="rect">
            <a:avLst/>
          </a:prstGeom>
          <a:ln w="12700">
            <a:miter lim="400000"/>
          </a:ln>
        </p:spPr>
      </p:pic>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defTabSz="685800" rtl="0" eaLnBrk="1" latinLnBrk="0" hangingPunct="1">
        <a:lnSpc>
          <a:spcPct val="90000"/>
        </a:lnSpc>
        <a:spcBef>
          <a:spcPct val="0"/>
        </a:spcBef>
        <a:buNone/>
        <a:defRPr sz="3300" kern="1200" cap="none" baseline="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blafco.org/application_forms.sb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17D5F-5FBF-4FD9-9FEE-DE65DDF51760}"/>
              </a:ext>
            </a:extLst>
          </p:cNvPr>
          <p:cNvSpPr>
            <a:spLocks noGrp="1"/>
          </p:cNvSpPr>
          <p:nvPr>
            <p:ph type="ctrTitle"/>
          </p:nvPr>
        </p:nvSpPr>
        <p:spPr>
          <a:xfrm>
            <a:off x="0" y="2308634"/>
            <a:ext cx="9144000" cy="1681467"/>
          </a:xfrm>
        </p:spPr>
        <p:txBody>
          <a:bodyPr/>
          <a:lstStyle/>
          <a:p>
            <a:pPr algn="ctr"/>
            <a:r>
              <a:rPr lang="en-US" sz="3200" dirty="0"/>
              <a:t>Los Olivos Community Services District</a:t>
            </a:r>
            <a:br>
              <a:rPr lang="en-US" sz="3200" dirty="0"/>
            </a:br>
            <a:br>
              <a:rPr lang="en-US" sz="3200" dirty="0"/>
            </a:br>
            <a:r>
              <a:rPr lang="en-US" sz="3200" dirty="0"/>
              <a:t>Wastewater Treatment Plant Siting Study</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628650" y="365126"/>
            <a:ext cx="6659390" cy="784664"/>
          </a:xfrm>
        </p:spPr>
        <p:txBody>
          <a:bodyPr>
            <a:normAutofit/>
          </a:bodyPr>
          <a:lstStyle/>
          <a:p>
            <a:pPr algn="ctr"/>
            <a:r>
              <a:rPr lang="en-US" dirty="0"/>
              <a:t>Facility Mitigations</a:t>
            </a:r>
            <a:endParaRPr lang="en-US" sz="2200" dirty="0"/>
          </a:p>
        </p:txBody>
      </p:sp>
      <p:sp>
        <p:nvSpPr>
          <p:cNvPr id="12" name="Text Placeholder 11">
            <a:extLst>
              <a:ext uri="{FF2B5EF4-FFF2-40B4-BE49-F238E27FC236}">
                <a16:creationId xmlns:a16="http://schemas.microsoft.com/office/drawing/2014/main" id="{85F5FD5A-B095-451E-9A09-A0D6AA117D8E}"/>
              </a:ext>
            </a:extLst>
          </p:cNvPr>
          <p:cNvSpPr>
            <a:spLocks noGrp="1"/>
          </p:cNvSpPr>
          <p:nvPr>
            <p:ph type="body" sz="quarter" idx="10"/>
          </p:nvPr>
        </p:nvSpPr>
        <p:spPr>
          <a:xfrm>
            <a:off x="628650" y="1468917"/>
            <a:ext cx="4137434" cy="4723651"/>
          </a:xfrm>
        </p:spPr>
        <p:txBody>
          <a:bodyPr>
            <a:normAutofit lnSpcReduction="10000"/>
          </a:bodyPr>
          <a:lstStyle/>
          <a:p>
            <a:pPr marL="344488" indent="-344488">
              <a:buFont typeface="Courier New" panose="02070309020205020404" pitchFamily="49" charset="0"/>
              <a:buChar char="o"/>
            </a:pPr>
            <a:r>
              <a:rPr lang="en-US" sz="2400" dirty="0"/>
              <a:t>Screening – block wall or </a:t>
            </a:r>
            <a:r>
              <a:rPr lang="en-US" sz="2400" dirty="0" err="1"/>
              <a:t>chainlink</a:t>
            </a:r>
            <a:r>
              <a:rPr lang="en-US" sz="2400" dirty="0"/>
              <a:t> fence with slats and vines</a:t>
            </a:r>
          </a:p>
          <a:p>
            <a:pPr marL="344488" indent="-344488">
              <a:buFont typeface="Courier New" panose="02070309020205020404" pitchFamily="49" charset="0"/>
              <a:buChar char="o"/>
            </a:pPr>
            <a:r>
              <a:rPr lang="en-US" sz="2400" dirty="0"/>
              <a:t>Odor attenuation: enclose anoxic and screen sections and scrub air space with an odor scrubbing process – remainder of plant is highly aerobic and does not generate odor</a:t>
            </a:r>
          </a:p>
          <a:p>
            <a:pPr marL="344488" indent="-344488">
              <a:buFont typeface="Courier New" panose="02070309020205020404" pitchFamily="49" charset="0"/>
              <a:buChar char="o"/>
            </a:pPr>
            <a:r>
              <a:rPr lang="en-US" sz="2400" dirty="0"/>
              <a:t>Sound attenuation using stainless steel enclosures (60 decibels [normal conversation] at a distance of 5 feet)</a:t>
            </a:r>
          </a:p>
        </p:txBody>
      </p:sp>
      <p:pic>
        <p:nvPicPr>
          <p:cNvPr id="3" name="Picture 2">
            <a:extLst>
              <a:ext uri="{FF2B5EF4-FFF2-40B4-BE49-F238E27FC236}">
                <a16:creationId xmlns:a16="http://schemas.microsoft.com/office/drawing/2014/main" id="{7DAC46FE-3C2B-4026-A9EE-0C671D7B6B3E}"/>
              </a:ext>
            </a:extLst>
          </p:cNvPr>
          <p:cNvPicPr>
            <a:picLocks noChangeAspect="1"/>
          </p:cNvPicPr>
          <p:nvPr/>
        </p:nvPicPr>
        <p:blipFill>
          <a:blip r:embed="rId2"/>
          <a:stretch>
            <a:fillRect/>
          </a:stretch>
        </p:blipFill>
        <p:spPr>
          <a:xfrm>
            <a:off x="5022389" y="1568513"/>
            <a:ext cx="3577144" cy="3720973"/>
          </a:xfrm>
          <a:prstGeom prst="rect">
            <a:avLst/>
          </a:prstGeom>
        </p:spPr>
      </p:pic>
      <p:cxnSp>
        <p:nvCxnSpPr>
          <p:cNvPr id="6" name="Straight Arrow Connector 5">
            <a:extLst>
              <a:ext uri="{FF2B5EF4-FFF2-40B4-BE49-F238E27FC236}">
                <a16:creationId xmlns:a16="http://schemas.microsoft.com/office/drawing/2014/main" id="{7BC80374-F05C-4A87-90B5-5FAC763D27B0}"/>
              </a:ext>
            </a:extLst>
          </p:cNvPr>
          <p:cNvCxnSpPr>
            <a:cxnSpLocks/>
          </p:cNvCxnSpPr>
          <p:nvPr/>
        </p:nvCxnSpPr>
        <p:spPr>
          <a:xfrm flipV="1">
            <a:off x="4454305" y="4019740"/>
            <a:ext cx="1149790" cy="861213"/>
          </a:xfrm>
          <a:prstGeom prst="straightConnector1">
            <a:avLst/>
          </a:prstGeom>
          <a:ln w="28575">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1EB97E6-9444-4B97-8917-486E5DBD4693}"/>
              </a:ext>
            </a:extLst>
          </p:cNvPr>
          <p:cNvCxnSpPr>
            <a:cxnSpLocks/>
          </p:cNvCxnSpPr>
          <p:nvPr/>
        </p:nvCxnSpPr>
        <p:spPr>
          <a:xfrm flipV="1">
            <a:off x="4454305" y="4372824"/>
            <a:ext cx="1837853" cy="508129"/>
          </a:xfrm>
          <a:prstGeom prst="straightConnector1">
            <a:avLst/>
          </a:prstGeom>
          <a:ln w="28575">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35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E8FB33-C767-482A-9544-D13A1D81D0EF}"/>
              </a:ext>
            </a:extLst>
          </p:cNvPr>
          <p:cNvPicPr>
            <a:picLocks noChangeAspect="1"/>
          </p:cNvPicPr>
          <p:nvPr/>
        </p:nvPicPr>
        <p:blipFill rotWithShape="1">
          <a:blip r:embed="rId2"/>
          <a:srcRect l="5149" t="14785" r="9207" b="23169"/>
          <a:stretch/>
        </p:blipFill>
        <p:spPr>
          <a:xfrm>
            <a:off x="628650" y="1539089"/>
            <a:ext cx="7831248" cy="4255129"/>
          </a:xfrm>
          <a:prstGeom prst="rect">
            <a:avLst/>
          </a:prstGeom>
        </p:spPr>
      </p:pic>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628650" y="365126"/>
            <a:ext cx="6659390" cy="784664"/>
          </a:xfrm>
        </p:spPr>
        <p:txBody>
          <a:bodyPr>
            <a:normAutofit fontScale="90000"/>
          </a:bodyPr>
          <a:lstStyle/>
          <a:p>
            <a:pPr algn="ctr"/>
            <a:r>
              <a:rPr lang="en-US" dirty="0"/>
              <a:t>Membrane Bio-Reactor (MBR) Package Plant in a Barn-Like Building</a:t>
            </a:r>
          </a:p>
        </p:txBody>
      </p:sp>
      <p:sp>
        <p:nvSpPr>
          <p:cNvPr id="5" name="TextBox 4">
            <a:extLst>
              <a:ext uri="{FF2B5EF4-FFF2-40B4-BE49-F238E27FC236}">
                <a16:creationId xmlns:a16="http://schemas.microsoft.com/office/drawing/2014/main" id="{4D50CC8B-8358-4438-A18B-0BF49BBDF097}"/>
              </a:ext>
            </a:extLst>
          </p:cNvPr>
          <p:cNvSpPr txBox="1"/>
          <p:nvPr/>
        </p:nvSpPr>
        <p:spPr>
          <a:xfrm>
            <a:off x="0" y="1169757"/>
            <a:ext cx="9143999" cy="369332"/>
          </a:xfrm>
          <a:prstGeom prst="rect">
            <a:avLst/>
          </a:prstGeom>
          <a:noFill/>
        </p:spPr>
        <p:txBody>
          <a:bodyPr wrap="square" rtlCol="0">
            <a:spAutoFit/>
          </a:bodyPr>
          <a:lstStyle/>
          <a:p>
            <a:pPr algn="ctr"/>
            <a:r>
              <a:rPr lang="en-US" dirty="0"/>
              <a:t>(Actual size will depend on expansion capability)</a:t>
            </a:r>
          </a:p>
        </p:txBody>
      </p:sp>
      <p:sp>
        <p:nvSpPr>
          <p:cNvPr id="7" name="TextBox 6">
            <a:extLst>
              <a:ext uri="{FF2B5EF4-FFF2-40B4-BE49-F238E27FC236}">
                <a16:creationId xmlns:a16="http://schemas.microsoft.com/office/drawing/2014/main" id="{77987F90-2EE1-4B84-AB8A-513C53C5923F}"/>
              </a:ext>
            </a:extLst>
          </p:cNvPr>
          <p:cNvSpPr txBox="1"/>
          <p:nvPr/>
        </p:nvSpPr>
        <p:spPr>
          <a:xfrm>
            <a:off x="1" y="5794218"/>
            <a:ext cx="9143999" cy="369332"/>
          </a:xfrm>
          <a:prstGeom prst="rect">
            <a:avLst/>
          </a:prstGeom>
          <a:noFill/>
        </p:spPr>
        <p:txBody>
          <a:bodyPr wrap="square" rtlCol="0">
            <a:spAutoFit/>
          </a:bodyPr>
          <a:lstStyle/>
          <a:p>
            <a:pPr algn="ctr"/>
            <a:r>
              <a:rPr lang="en-US" dirty="0"/>
              <a:t>Partial tank coverage to mitigate odors</a:t>
            </a:r>
          </a:p>
        </p:txBody>
      </p:sp>
    </p:spTree>
    <p:extLst>
      <p:ext uri="{BB962C8B-B14F-4D97-AF65-F5344CB8AC3E}">
        <p14:creationId xmlns:p14="http://schemas.microsoft.com/office/powerpoint/2010/main" val="417508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C0C4-13F5-4BDB-A0C3-BE73F77A9303}"/>
              </a:ext>
            </a:extLst>
          </p:cNvPr>
          <p:cNvSpPr>
            <a:spLocks noGrp="1"/>
          </p:cNvSpPr>
          <p:nvPr>
            <p:ph type="title"/>
          </p:nvPr>
        </p:nvSpPr>
        <p:spPr/>
        <p:txBody>
          <a:bodyPr>
            <a:normAutofit fontScale="90000"/>
          </a:bodyPr>
          <a:lstStyle/>
          <a:p>
            <a:pPr algn="ctr"/>
            <a:r>
              <a:rPr lang="en-US" dirty="0"/>
              <a:t>Path Forward</a:t>
            </a:r>
          </a:p>
        </p:txBody>
      </p:sp>
      <p:sp>
        <p:nvSpPr>
          <p:cNvPr id="3" name="Text Placeholder 2">
            <a:extLst>
              <a:ext uri="{FF2B5EF4-FFF2-40B4-BE49-F238E27FC236}">
                <a16:creationId xmlns:a16="http://schemas.microsoft.com/office/drawing/2014/main" id="{CE28164F-7552-423D-9768-8763D8982790}"/>
              </a:ext>
            </a:extLst>
          </p:cNvPr>
          <p:cNvSpPr>
            <a:spLocks noGrp="1"/>
          </p:cNvSpPr>
          <p:nvPr>
            <p:ph type="body" sz="quarter" idx="10"/>
          </p:nvPr>
        </p:nvSpPr>
        <p:spPr/>
        <p:txBody>
          <a:bodyPr/>
          <a:lstStyle/>
          <a:p>
            <a:r>
              <a:rPr lang="en-US" dirty="0"/>
              <a:t>The 60% design will be enhanced because it is based on available sites</a:t>
            </a:r>
          </a:p>
          <a:p>
            <a:r>
              <a:rPr lang="en-US" dirty="0"/>
              <a:t>The suitability of the preferred sites will be considered during and after the design and environmental activities</a:t>
            </a:r>
          </a:p>
          <a:p>
            <a:r>
              <a:rPr lang="en-US" dirty="0"/>
              <a:t>The site selection process will be repeated in the spring of 2022, once the basic design has been established</a:t>
            </a:r>
          </a:p>
          <a:p>
            <a:r>
              <a:rPr lang="en-US" dirty="0"/>
              <a:t>If possible, a tour of a similar operating package plant will be arranged in the near future for residents in the LOCSD and neighbors of potential sites</a:t>
            </a:r>
          </a:p>
        </p:txBody>
      </p:sp>
    </p:spTree>
    <p:extLst>
      <p:ext uri="{BB962C8B-B14F-4D97-AF65-F5344CB8AC3E}">
        <p14:creationId xmlns:p14="http://schemas.microsoft.com/office/powerpoint/2010/main" val="244586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981735" y="3560999"/>
            <a:ext cx="6659390" cy="784664"/>
          </a:xfrm>
        </p:spPr>
        <p:txBody>
          <a:bodyPr>
            <a:normAutofit/>
          </a:bodyPr>
          <a:lstStyle/>
          <a:p>
            <a:pPr algn="ctr"/>
            <a:r>
              <a:rPr lang="en-US" dirty="0"/>
              <a:t>Backup Slides</a:t>
            </a:r>
          </a:p>
        </p:txBody>
      </p:sp>
    </p:spTree>
    <p:extLst>
      <p:ext uri="{BB962C8B-B14F-4D97-AF65-F5344CB8AC3E}">
        <p14:creationId xmlns:p14="http://schemas.microsoft.com/office/powerpoint/2010/main" val="408063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628650" y="365126"/>
            <a:ext cx="6659390" cy="784664"/>
          </a:xfrm>
        </p:spPr>
        <p:txBody>
          <a:bodyPr>
            <a:normAutofit/>
          </a:bodyPr>
          <a:lstStyle/>
          <a:p>
            <a:pPr algn="ctr"/>
            <a:r>
              <a:rPr lang="en-US" dirty="0"/>
              <a:t>Sites Considered by UPC</a:t>
            </a:r>
          </a:p>
        </p:txBody>
      </p:sp>
      <p:pic>
        <p:nvPicPr>
          <p:cNvPr id="3" name="Picture 2">
            <a:extLst>
              <a:ext uri="{FF2B5EF4-FFF2-40B4-BE49-F238E27FC236}">
                <a16:creationId xmlns:a16="http://schemas.microsoft.com/office/drawing/2014/main" id="{5CB4BAFE-139A-4484-AF92-A7B03DC83A2E}"/>
              </a:ext>
            </a:extLst>
          </p:cNvPr>
          <p:cNvPicPr>
            <a:picLocks noChangeAspect="1"/>
          </p:cNvPicPr>
          <p:nvPr/>
        </p:nvPicPr>
        <p:blipFill>
          <a:blip r:embed="rId2"/>
          <a:stretch>
            <a:fillRect/>
          </a:stretch>
        </p:blipFill>
        <p:spPr>
          <a:xfrm>
            <a:off x="694236" y="1358020"/>
            <a:ext cx="6783509" cy="5006567"/>
          </a:xfrm>
          <a:prstGeom prst="rect">
            <a:avLst/>
          </a:prstGeom>
        </p:spPr>
      </p:pic>
    </p:spTree>
    <p:extLst>
      <p:ext uri="{BB962C8B-B14F-4D97-AF65-F5344CB8AC3E}">
        <p14:creationId xmlns:p14="http://schemas.microsoft.com/office/powerpoint/2010/main" val="88043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p:txBody>
          <a:bodyPr>
            <a:normAutofit fontScale="90000"/>
          </a:bodyPr>
          <a:lstStyle/>
          <a:p>
            <a:pPr algn="ctr"/>
            <a:r>
              <a:rPr lang="en-US" dirty="0"/>
              <a:t>Los Olivos CSD Mission</a:t>
            </a:r>
          </a:p>
        </p:txBody>
      </p:sp>
      <p:sp>
        <p:nvSpPr>
          <p:cNvPr id="12" name="Text Placeholder 11">
            <a:extLst>
              <a:ext uri="{FF2B5EF4-FFF2-40B4-BE49-F238E27FC236}">
                <a16:creationId xmlns:a16="http://schemas.microsoft.com/office/drawing/2014/main" id="{85F5FD5A-B095-451E-9A09-A0D6AA117D8E}"/>
              </a:ext>
            </a:extLst>
          </p:cNvPr>
          <p:cNvSpPr>
            <a:spLocks noGrp="1"/>
          </p:cNvSpPr>
          <p:nvPr>
            <p:ph type="body" sz="quarter" idx="10"/>
          </p:nvPr>
        </p:nvSpPr>
        <p:spPr>
          <a:xfrm>
            <a:off x="833438" y="1602463"/>
            <a:ext cx="7721600" cy="4671337"/>
          </a:xfrm>
        </p:spPr>
        <p:txBody>
          <a:bodyPr>
            <a:normAutofit/>
          </a:bodyPr>
          <a:lstStyle/>
          <a:p>
            <a:r>
              <a:rPr lang="en-US" sz="2400" dirty="0"/>
              <a:t>Provide a funding mechanism</a:t>
            </a:r>
          </a:p>
          <a:p>
            <a:r>
              <a:rPr lang="en-US" sz="2400" dirty="0"/>
              <a:t>Build and operate facilities required to collect and treat wastewater, and reclaim the purified water effluent</a:t>
            </a:r>
          </a:p>
          <a:p>
            <a:r>
              <a:rPr lang="en-US" sz="2400" dirty="0"/>
              <a:t>Improve groundwater quality in unincorporated Los Olivos</a:t>
            </a:r>
          </a:p>
        </p:txBody>
      </p:sp>
    </p:spTree>
    <p:extLst>
      <p:ext uri="{BB962C8B-B14F-4D97-AF65-F5344CB8AC3E}">
        <p14:creationId xmlns:p14="http://schemas.microsoft.com/office/powerpoint/2010/main" val="357151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628650" y="365126"/>
            <a:ext cx="6659390" cy="784664"/>
          </a:xfrm>
        </p:spPr>
        <p:txBody>
          <a:bodyPr>
            <a:normAutofit fontScale="90000"/>
          </a:bodyPr>
          <a:lstStyle/>
          <a:p>
            <a:pPr algn="ctr"/>
            <a:r>
              <a:rPr lang="en-US" dirty="0"/>
              <a:t>Los Olivos CSD</a:t>
            </a:r>
            <a:br>
              <a:rPr lang="en-US" dirty="0"/>
            </a:br>
            <a:r>
              <a:rPr lang="en-US" dirty="0"/>
              <a:t>Project Components</a:t>
            </a:r>
          </a:p>
        </p:txBody>
      </p:sp>
      <p:sp>
        <p:nvSpPr>
          <p:cNvPr id="12" name="Text Placeholder 11">
            <a:extLst>
              <a:ext uri="{FF2B5EF4-FFF2-40B4-BE49-F238E27FC236}">
                <a16:creationId xmlns:a16="http://schemas.microsoft.com/office/drawing/2014/main" id="{85F5FD5A-B095-451E-9A09-A0D6AA117D8E}"/>
              </a:ext>
            </a:extLst>
          </p:cNvPr>
          <p:cNvSpPr>
            <a:spLocks noGrp="1"/>
          </p:cNvSpPr>
          <p:nvPr>
            <p:ph type="body" sz="quarter" idx="10"/>
          </p:nvPr>
        </p:nvSpPr>
        <p:spPr>
          <a:xfrm>
            <a:off x="833438" y="1602463"/>
            <a:ext cx="7721600" cy="4671337"/>
          </a:xfrm>
        </p:spPr>
        <p:txBody>
          <a:bodyPr>
            <a:normAutofit/>
          </a:bodyPr>
          <a:lstStyle/>
          <a:p>
            <a:r>
              <a:rPr lang="en-US" sz="2400" dirty="0"/>
              <a:t>Develop requirements for wastewater collection and treatment</a:t>
            </a:r>
          </a:p>
          <a:p>
            <a:r>
              <a:rPr lang="en-US" sz="2400" dirty="0"/>
              <a:t>Implement a local groundwater monitoring program</a:t>
            </a:r>
          </a:p>
          <a:p>
            <a:r>
              <a:rPr lang="en-US" sz="2400" dirty="0"/>
              <a:t>Obtain funding for design, construction, and operation</a:t>
            </a:r>
          </a:p>
          <a:p>
            <a:r>
              <a:rPr lang="en-US" sz="2400" dirty="0"/>
              <a:t>Design and build collection system and treatment plant</a:t>
            </a:r>
          </a:p>
          <a:p>
            <a:r>
              <a:rPr lang="en-US" sz="2400" dirty="0"/>
              <a:t>Operate wastewater treatment plant and collection system</a:t>
            </a:r>
          </a:p>
          <a:p>
            <a:pPr marL="0" indent="0">
              <a:buNone/>
            </a:pPr>
            <a:endParaRPr lang="en-US" sz="2400" dirty="0"/>
          </a:p>
        </p:txBody>
      </p:sp>
    </p:spTree>
    <p:extLst>
      <p:ext uri="{BB962C8B-B14F-4D97-AF65-F5344CB8AC3E}">
        <p14:creationId xmlns:p14="http://schemas.microsoft.com/office/powerpoint/2010/main" val="162647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628650" y="365126"/>
            <a:ext cx="6659390" cy="784664"/>
          </a:xfrm>
        </p:spPr>
        <p:txBody>
          <a:bodyPr>
            <a:normAutofit fontScale="90000"/>
          </a:bodyPr>
          <a:lstStyle/>
          <a:p>
            <a:pPr algn="ctr"/>
            <a:r>
              <a:rPr lang="en-US" dirty="0"/>
              <a:t>Purpose of Third Party Siting Matrix</a:t>
            </a:r>
          </a:p>
        </p:txBody>
      </p:sp>
      <p:sp>
        <p:nvSpPr>
          <p:cNvPr id="12" name="Text Placeholder 11">
            <a:extLst>
              <a:ext uri="{FF2B5EF4-FFF2-40B4-BE49-F238E27FC236}">
                <a16:creationId xmlns:a16="http://schemas.microsoft.com/office/drawing/2014/main" id="{85F5FD5A-B095-451E-9A09-A0D6AA117D8E}"/>
              </a:ext>
            </a:extLst>
          </p:cNvPr>
          <p:cNvSpPr>
            <a:spLocks noGrp="1"/>
          </p:cNvSpPr>
          <p:nvPr>
            <p:ph type="body" sz="quarter" idx="10"/>
          </p:nvPr>
        </p:nvSpPr>
        <p:spPr>
          <a:xfrm>
            <a:off x="833438" y="1602463"/>
            <a:ext cx="7721600" cy="4671337"/>
          </a:xfrm>
        </p:spPr>
        <p:txBody>
          <a:bodyPr>
            <a:normAutofit/>
          </a:bodyPr>
          <a:lstStyle/>
          <a:p>
            <a:r>
              <a:rPr lang="en-US" sz="2400" dirty="0"/>
              <a:t>A look with “fresh eyes” to ensure that LOCSD had not overlooked anything during earlier siting studies</a:t>
            </a:r>
          </a:p>
          <a:p>
            <a:r>
              <a:rPr lang="en-US" sz="2400" dirty="0"/>
              <a:t>Background for the study: “Although the District has already spent considerable time considering siting options in an ongoing effort to not overlook best opportunities, with a number of optional sites having been identified, this additional effort was commissioned to assure suitable optional sites were not overlooked.”</a:t>
            </a:r>
          </a:p>
          <a:p>
            <a:r>
              <a:rPr lang="en-US" sz="2400" dirty="0"/>
              <a:t>Looked at all parcels within a 1-mile radius</a:t>
            </a:r>
          </a:p>
          <a:p>
            <a:endParaRPr lang="en-US" sz="2400" dirty="0"/>
          </a:p>
          <a:p>
            <a:pPr marL="0" indent="0">
              <a:buNone/>
            </a:pPr>
            <a:endParaRPr lang="en-US" sz="2400" dirty="0"/>
          </a:p>
        </p:txBody>
      </p:sp>
    </p:spTree>
    <p:extLst>
      <p:ext uri="{BB962C8B-B14F-4D97-AF65-F5344CB8AC3E}">
        <p14:creationId xmlns:p14="http://schemas.microsoft.com/office/powerpoint/2010/main" val="420681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628650" y="190124"/>
            <a:ext cx="6659390" cy="1013988"/>
          </a:xfrm>
        </p:spPr>
        <p:txBody>
          <a:bodyPr>
            <a:normAutofit/>
          </a:bodyPr>
          <a:lstStyle/>
          <a:p>
            <a:pPr algn="ctr"/>
            <a:r>
              <a:rPr lang="en-US" sz="2800" dirty="0"/>
              <a:t>Expander Third Party Siting Matrix - </a:t>
            </a:r>
            <a:br>
              <a:rPr lang="en-US" sz="2800" dirty="0"/>
            </a:br>
            <a:r>
              <a:rPr lang="en-US" sz="2800" dirty="0"/>
              <a:t>Added Category Weights</a:t>
            </a:r>
          </a:p>
        </p:txBody>
      </p:sp>
      <p:sp>
        <p:nvSpPr>
          <p:cNvPr id="12" name="Text Placeholder 11">
            <a:extLst>
              <a:ext uri="{FF2B5EF4-FFF2-40B4-BE49-F238E27FC236}">
                <a16:creationId xmlns:a16="http://schemas.microsoft.com/office/drawing/2014/main" id="{85F5FD5A-B095-451E-9A09-A0D6AA117D8E}"/>
              </a:ext>
            </a:extLst>
          </p:cNvPr>
          <p:cNvSpPr>
            <a:spLocks noGrp="1"/>
          </p:cNvSpPr>
          <p:nvPr>
            <p:ph type="body" sz="quarter" idx="10"/>
          </p:nvPr>
        </p:nvSpPr>
        <p:spPr>
          <a:xfrm>
            <a:off x="1" y="6031152"/>
            <a:ext cx="9144000" cy="353086"/>
          </a:xfrm>
        </p:spPr>
        <p:txBody>
          <a:bodyPr>
            <a:normAutofit/>
          </a:bodyPr>
          <a:lstStyle/>
          <a:p>
            <a:pPr marL="0" indent="0" algn="ctr">
              <a:buNone/>
            </a:pPr>
            <a:r>
              <a:rPr lang="en-US" sz="1600" dirty="0"/>
              <a:t>(There was not enough information for percolation to be a consideration) </a:t>
            </a:r>
          </a:p>
          <a:p>
            <a:pPr algn="ctr"/>
            <a:endParaRPr lang="en-US" sz="1600" dirty="0"/>
          </a:p>
          <a:p>
            <a:pPr marL="0" indent="0" algn="ctr">
              <a:buNone/>
            </a:pPr>
            <a:endParaRPr lang="en-US" sz="1600" dirty="0"/>
          </a:p>
        </p:txBody>
      </p:sp>
      <p:graphicFrame>
        <p:nvGraphicFramePr>
          <p:cNvPr id="2" name="Table 2">
            <a:extLst>
              <a:ext uri="{FF2B5EF4-FFF2-40B4-BE49-F238E27FC236}">
                <a16:creationId xmlns:a16="http://schemas.microsoft.com/office/drawing/2014/main" id="{D42EEC52-B101-403C-9E80-93CFCFD8F157}"/>
              </a:ext>
            </a:extLst>
          </p:cNvPr>
          <p:cNvGraphicFramePr>
            <a:graphicFrameLocks noGrp="1"/>
          </p:cNvGraphicFramePr>
          <p:nvPr>
            <p:extLst>
              <p:ext uri="{D42A27DB-BD31-4B8C-83A1-F6EECF244321}">
                <p14:modId xmlns:p14="http://schemas.microsoft.com/office/powerpoint/2010/main" val="1454177287"/>
              </p:ext>
            </p:extLst>
          </p:nvPr>
        </p:nvGraphicFramePr>
        <p:xfrm>
          <a:off x="266765" y="1477440"/>
          <a:ext cx="8503497" cy="4553712"/>
        </p:xfrm>
        <a:graphic>
          <a:graphicData uri="http://schemas.openxmlformats.org/drawingml/2006/table">
            <a:tbl>
              <a:tblPr firstRow="1" bandRow="1">
                <a:tableStyleId>{5940675A-B579-460E-94D1-54222C63F5DA}</a:tableStyleId>
              </a:tblPr>
              <a:tblGrid>
                <a:gridCol w="3409125">
                  <a:extLst>
                    <a:ext uri="{9D8B030D-6E8A-4147-A177-3AD203B41FA5}">
                      <a16:colId xmlns:a16="http://schemas.microsoft.com/office/drawing/2014/main" val="851200525"/>
                    </a:ext>
                  </a:extLst>
                </a:gridCol>
                <a:gridCol w="905163">
                  <a:extLst>
                    <a:ext uri="{9D8B030D-6E8A-4147-A177-3AD203B41FA5}">
                      <a16:colId xmlns:a16="http://schemas.microsoft.com/office/drawing/2014/main" val="1750447207"/>
                    </a:ext>
                  </a:extLst>
                </a:gridCol>
                <a:gridCol w="4189209">
                  <a:extLst>
                    <a:ext uri="{9D8B030D-6E8A-4147-A177-3AD203B41FA5}">
                      <a16:colId xmlns:a16="http://schemas.microsoft.com/office/drawing/2014/main" val="1372590763"/>
                    </a:ext>
                  </a:extLst>
                </a:gridCol>
              </a:tblGrid>
              <a:tr h="222007">
                <a:tc>
                  <a:txBody>
                    <a:bodyPr/>
                    <a:lstStyle/>
                    <a:p>
                      <a:pPr algn="ctr"/>
                      <a:r>
                        <a:rPr lang="en-US" sz="1800" b="1" dirty="0"/>
                        <a:t>UPC Categories</a:t>
                      </a:r>
                    </a:p>
                  </a:txBody>
                  <a:tcPr marT="27432" marB="27432" anchor="b"/>
                </a:tc>
                <a:tc>
                  <a:txBody>
                    <a:bodyPr/>
                    <a:lstStyle/>
                    <a:p>
                      <a:pPr algn="ctr"/>
                      <a:r>
                        <a:rPr lang="en-US" sz="1800" b="1" dirty="0"/>
                        <a:t>LOCSD Weight</a:t>
                      </a:r>
                    </a:p>
                  </a:txBody>
                  <a:tcPr marT="27432" marB="27432" anchor="b"/>
                </a:tc>
                <a:tc>
                  <a:txBody>
                    <a:bodyPr/>
                    <a:lstStyle/>
                    <a:p>
                      <a:pPr algn="ctr"/>
                      <a:r>
                        <a:rPr lang="en-US" sz="1800" b="1" dirty="0"/>
                        <a:t>Basis for Weights / Comments</a:t>
                      </a:r>
                    </a:p>
                  </a:txBody>
                  <a:tcPr marT="27432" marB="27432" anchor="b"/>
                </a:tc>
                <a:extLst>
                  <a:ext uri="{0D108BD9-81ED-4DB2-BD59-A6C34878D82A}">
                    <a16:rowId xmlns:a16="http://schemas.microsoft.com/office/drawing/2014/main" val="3646020406"/>
                  </a:ext>
                </a:extLst>
              </a:tr>
              <a:tr h="222007">
                <a:tc>
                  <a:txBody>
                    <a:bodyPr/>
                    <a:lstStyle/>
                    <a:p>
                      <a:r>
                        <a:rPr lang="en-US" sz="1800" dirty="0"/>
                        <a:t>Lot only, no structures?</a:t>
                      </a:r>
                    </a:p>
                  </a:txBody>
                  <a:tcPr marT="27432" marB="27432"/>
                </a:tc>
                <a:tc>
                  <a:txBody>
                    <a:bodyPr/>
                    <a:lstStyle/>
                    <a:p>
                      <a:pPr algn="r"/>
                      <a:r>
                        <a:rPr lang="en-US" sz="1800" dirty="0"/>
                        <a:t>0.2</a:t>
                      </a:r>
                    </a:p>
                  </a:txBody>
                  <a:tcPr marT="27432" marB="27432"/>
                </a:tc>
                <a:tc>
                  <a:txBody>
                    <a:bodyPr/>
                    <a:lstStyle/>
                    <a:p>
                      <a:r>
                        <a:rPr lang="en-US" sz="1800" dirty="0"/>
                        <a:t>Not a key parameter</a:t>
                      </a:r>
                    </a:p>
                  </a:txBody>
                  <a:tcPr marT="27432" marB="27432"/>
                </a:tc>
                <a:extLst>
                  <a:ext uri="{0D108BD9-81ED-4DB2-BD59-A6C34878D82A}">
                    <a16:rowId xmlns:a16="http://schemas.microsoft.com/office/drawing/2014/main" val="1186897862"/>
                  </a:ext>
                </a:extLst>
              </a:tr>
              <a:tr h="222007">
                <a:tc>
                  <a:txBody>
                    <a:bodyPr/>
                    <a:lstStyle/>
                    <a:p>
                      <a:r>
                        <a:rPr lang="en-US" sz="1800" dirty="0"/>
                        <a:t>Available Right-of-Way?</a:t>
                      </a:r>
                    </a:p>
                  </a:txBody>
                  <a:tcPr marT="27432" marB="27432"/>
                </a:tc>
                <a:tc>
                  <a:txBody>
                    <a:bodyPr/>
                    <a:lstStyle/>
                    <a:p>
                      <a:pPr algn="r"/>
                      <a:r>
                        <a:rPr lang="en-US" sz="1800" dirty="0"/>
                        <a:t>0.2</a:t>
                      </a:r>
                    </a:p>
                  </a:txBody>
                  <a:tcPr marT="27432" marB="27432"/>
                </a:tc>
                <a:tc>
                  <a:txBody>
                    <a:bodyPr/>
                    <a:lstStyle/>
                    <a:p>
                      <a:r>
                        <a:rPr lang="en-US" sz="1800" dirty="0"/>
                        <a:t>Not a key parameter</a:t>
                      </a:r>
                    </a:p>
                  </a:txBody>
                  <a:tcPr marT="27432" marB="27432"/>
                </a:tc>
                <a:extLst>
                  <a:ext uri="{0D108BD9-81ED-4DB2-BD59-A6C34878D82A}">
                    <a16:rowId xmlns:a16="http://schemas.microsoft.com/office/drawing/2014/main" val="2193365187"/>
                  </a:ext>
                </a:extLst>
              </a:tr>
              <a:tr h="222007">
                <a:tc>
                  <a:txBody>
                    <a:bodyPr/>
                    <a:lstStyle/>
                    <a:p>
                      <a:r>
                        <a:rPr lang="en-US" sz="1800" dirty="0"/>
                        <a:t>Size Within Ideal Range?</a:t>
                      </a:r>
                    </a:p>
                  </a:txBody>
                  <a:tcPr marT="27432" marB="27432"/>
                </a:tc>
                <a:tc>
                  <a:txBody>
                    <a:bodyPr/>
                    <a:lstStyle/>
                    <a:p>
                      <a:pPr algn="r"/>
                      <a:r>
                        <a:rPr lang="en-US" sz="1800" dirty="0"/>
                        <a:t>2.0</a:t>
                      </a:r>
                    </a:p>
                  </a:txBody>
                  <a:tcPr marT="27432" marB="27432"/>
                </a:tc>
                <a:tc>
                  <a:txBody>
                    <a:bodyPr/>
                    <a:lstStyle/>
                    <a:p>
                      <a:r>
                        <a:rPr lang="en-US" sz="1800" dirty="0"/>
                        <a:t>Want ample offsets, so no upper limit</a:t>
                      </a:r>
                    </a:p>
                  </a:txBody>
                  <a:tcPr marT="27432" marB="27432"/>
                </a:tc>
                <a:extLst>
                  <a:ext uri="{0D108BD9-81ED-4DB2-BD59-A6C34878D82A}">
                    <a16:rowId xmlns:a16="http://schemas.microsoft.com/office/drawing/2014/main" val="3697027890"/>
                  </a:ext>
                </a:extLst>
              </a:tr>
              <a:tr h="222007">
                <a:tc>
                  <a:txBody>
                    <a:bodyPr/>
                    <a:lstStyle/>
                    <a:p>
                      <a:r>
                        <a:rPr lang="en-US" sz="1800" dirty="0"/>
                        <a:t>Open Land, Could Subdivide?</a:t>
                      </a:r>
                    </a:p>
                  </a:txBody>
                  <a:tcPr marT="27432" marB="27432"/>
                </a:tc>
                <a:tc>
                  <a:txBody>
                    <a:bodyPr/>
                    <a:lstStyle/>
                    <a:p>
                      <a:pPr algn="r"/>
                      <a:r>
                        <a:rPr lang="en-US" sz="1800" dirty="0"/>
                        <a:t>0.5</a:t>
                      </a:r>
                    </a:p>
                  </a:txBody>
                  <a:tcPr marT="27432" marB="27432"/>
                </a:tc>
                <a:tc>
                  <a:txBody>
                    <a:bodyPr/>
                    <a:lstStyle/>
                    <a:p>
                      <a:r>
                        <a:rPr lang="en-US" sz="1800" dirty="0"/>
                        <a:t>A more complicated option</a:t>
                      </a:r>
                    </a:p>
                  </a:txBody>
                  <a:tcPr marT="27432" marB="27432"/>
                </a:tc>
                <a:extLst>
                  <a:ext uri="{0D108BD9-81ED-4DB2-BD59-A6C34878D82A}">
                    <a16:rowId xmlns:a16="http://schemas.microsoft.com/office/drawing/2014/main" val="2439615544"/>
                  </a:ext>
                </a:extLst>
              </a:tr>
              <a:tr h="222007">
                <a:tc>
                  <a:txBody>
                    <a:bodyPr/>
                    <a:lstStyle/>
                    <a:p>
                      <a:r>
                        <a:rPr lang="en-US" sz="1800" dirty="0"/>
                        <a:t>Elevation Compared to District?</a:t>
                      </a:r>
                    </a:p>
                  </a:txBody>
                  <a:tcPr marT="27432" marB="27432"/>
                </a:tc>
                <a:tc>
                  <a:txBody>
                    <a:bodyPr/>
                    <a:lstStyle/>
                    <a:p>
                      <a:pPr algn="r"/>
                      <a:r>
                        <a:rPr lang="en-US" sz="1800" dirty="0"/>
                        <a:t>2.0</a:t>
                      </a:r>
                    </a:p>
                  </a:txBody>
                  <a:tcPr marT="27432" marB="27432"/>
                </a:tc>
                <a:tc>
                  <a:txBody>
                    <a:bodyPr/>
                    <a:lstStyle/>
                    <a:p>
                      <a:r>
                        <a:rPr lang="en-US" sz="1800" dirty="0"/>
                        <a:t>Minimize number of lift stations</a:t>
                      </a:r>
                    </a:p>
                  </a:txBody>
                  <a:tcPr marT="27432" marB="27432"/>
                </a:tc>
                <a:extLst>
                  <a:ext uri="{0D108BD9-81ED-4DB2-BD59-A6C34878D82A}">
                    <a16:rowId xmlns:a16="http://schemas.microsoft.com/office/drawing/2014/main" val="2508111942"/>
                  </a:ext>
                </a:extLst>
              </a:tr>
              <a:tr h="222007">
                <a:tc>
                  <a:txBody>
                    <a:bodyPr/>
                    <a:lstStyle/>
                    <a:p>
                      <a:r>
                        <a:rPr lang="en-US" sz="1800" dirty="0"/>
                        <a:t>Distance from District?</a:t>
                      </a:r>
                    </a:p>
                  </a:txBody>
                  <a:tcPr marT="27432" marB="27432"/>
                </a:tc>
                <a:tc>
                  <a:txBody>
                    <a:bodyPr/>
                    <a:lstStyle/>
                    <a:p>
                      <a:pPr algn="r"/>
                      <a:r>
                        <a:rPr lang="en-US" sz="1800" dirty="0"/>
                        <a:t>0.5</a:t>
                      </a:r>
                    </a:p>
                  </a:txBody>
                  <a:tcPr marT="27432" marB="27432"/>
                </a:tc>
                <a:tc>
                  <a:txBody>
                    <a:bodyPr/>
                    <a:lstStyle/>
                    <a:p>
                      <a:r>
                        <a:rPr lang="en-US" sz="1800" dirty="0"/>
                        <a:t>Collection system costs</a:t>
                      </a:r>
                    </a:p>
                  </a:txBody>
                  <a:tcPr marT="27432" marB="27432"/>
                </a:tc>
                <a:extLst>
                  <a:ext uri="{0D108BD9-81ED-4DB2-BD59-A6C34878D82A}">
                    <a16:rowId xmlns:a16="http://schemas.microsoft.com/office/drawing/2014/main" val="3190294321"/>
                  </a:ext>
                </a:extLst>
              </a:tr>
              <a:tr h="222007">
                <a:tc>
                  <a:txBody>
                    <a:bodyPr/>
                    <a:lstStyle/>
                    <a:p>
                      <a:r>
                        <a:rPr lang="en-US" sz="1800" dirty="0"/>
                        <a:t>Close to Alamo Pintado Creek?</a:t>
                      </a:r>
                    </a:p>
                  </a:txBody>
                  <a:tcPr marT="27432" marB="27432"/>
                </a:tc>
                <a:tc>
                  <a:txBody>
                    <a:bodyPr/>
                    <a:lstStyle/>
                    <a:p>
                      <a:pPr algn="r"/>
                      <a:r>
                        <a:rPr lang="en-US" sz="1800" dirty="0"/>
                        <a:t>0.3</a:t>
                      </a:r>
                    </a:p>
                  </a:txBody>
                  <a:tcPr marT="27432" marB="27432"/>
                </a:tc>
                <a:tc>
                  <a:txBody>
                    <a:bodyPr/>
                    <a:lstStyle/>
                    <a:p>
                      <a:r>
                        <a:rPr lang="en-US" sz="1800" dirty="0"/>
                        <a:t>Backup option for effluent disposal</a:t>
                      </a:r>
                    </a:p>
                  </a:txBody>
                  <a:tcPr marT="27432" marB="27432"/>
                </a:tc>
                <a:extLst>
                  <a:ext uri="{0D108BD9-81ED-4DB2-BD59-A6C34878D82A}">
                    <a16:rowId xmlns:a16="http://schemas.microsoft.com/office/drawing/2014/main" val="3322481293"/>
                  </a:ext>
                </a:extLst>
              </a:tr>
              <a:tr h="222007">
                <a:tc>
                  <a:txBody>
                    <a:bodyPr/>
                    <a:lstStyle/>
                    <a:p>
                      <a:r>
                        <a:rPr lang="en-US" sz="1800" dirty="0"/>
                        <a:t>Environmental Challenges?</a:t>
                      </a:r>
                    </a:p>
                  </a:txBody>
                  <a:tcPr marT="27432" marB="27432"/>
                </a:tc>
                <a:tc>
                  <a:txBody>
                    <a:bodyPr/>
                    <a:lstStyle/>
                    <a:p>
                      <a:pPr algn="r"/>
                      <a:r>
                        <a:rPr lang="en-US" sz="1800" dirty="0"/>
                        <a:t>0.5</a:t>
                      </a:r>
                    </a:p>
                  </a:txBody>
                  <a:tcPr marT="27432" marB="27432"/>
                </a:tc>
                <a:tc>
                  <a:txBody>
                    <a:bodyPr/>
                    <a:lstStyle/>
                    <a:p>
                      <a:r>
                        <a:rPr lang="en-US" sz="1800" dirty="0"/>
                        <a:t>Would impact costs, amount unknown</a:t>
                      </a:r>
                    </a:p>
                  </a:txBody>
                  <a:tcPr marT="27432" marB="27432"/>
                </a:tc>
                <a:extLst>
                  <a:ext uri="{0D108BD9-81ED-4DB2-BD59-A6C34878D82A}">
                    <a16:rowId xmlns:a16="http://schemas.microsoft.com/office/drawing/2014/main" val="1636038462"/>
                  </a:ext>
                </a:extLst>
              </a:tr>
              <a:tr h="222007">
                <a:tc>
                  <a:txBody>
                    <a:bodyPr/>
                    <a:lstStyle/>
                    <a:p>
                      <a:r>
                        <a:rPr lang="en-US" sz="1800" dirty="0"/>
                        <a:t>Pipeline Crosses Creek?</a:t>
                      </a:r>
                    </a:p>
                  </a:txBody>
                  <a:tcPr marT="27432" marB="27432"/>
                </a:tc>
                <a:tc>
                  <a:txBody>
                    <a:bodyPr/>
                    <a:lstStyle/>
                    <a:p>
                      <a:pPr algn="r"/>
                      <a:r>
                        <a:rPr lang="en-US" sz="1800" dirty="0"/>
                        <a:t>0.5</a:t>
                      </a:r>
                    </a:p>
                  </a:txBody>
                  <a:tcPr marT="27432" marB="27432"/>
                </a:tc>
                <a:tc>
                  <a:txBody>
                    <a:bodyPr/>
                    <a:lstStyle/>
                    <a:p>
                      <a:r>
                        <a:rPr lang="en-US" sz="1800" dirty="0"/>
                        <a:t>Would impact costs slightly</a:t>
                      </a:r>
                    </a:p>
                  </a:txBody>
                  <a:tcPr marT="27432" marB="27432"/>
                </a:tc>
                <a:extLst>
                  <a:ext uri="{0D108BD9-81ED-4DB2-BD59-A6C34878D82A}">
                    <a16:rowId xmlns:a16="http://schemas.microsoft.com/office/drawing/2014/main" val="2377076669"/>
                  </a:ext>
                </a:extLst>
              </a:tr>
              <a:tr h="222007">
                <a:tc>
                  <a:txBody>
                    <a:bodyPr/>
                    <a:lstStyle/>
                    <a:p>
                      <a:r>
                        <a:rPr lang="en-US" sz="1800" dirty="0"/>
                        <a:t>Good Access?</a:t>
                      </a:r>
                    </a:p>
                  </a:txBody>
                  <a:tcPr marT="27432" marB="27432"/>
                </a:tc>
                <a:tc>
                  <a:txBody>
                    <a:bodyPr/>
                    <a:lstStyle/>
                    <a:p>
                      <a:pPr algn="r"/>
                      <a:r>
                        <a:rPr lang="en-US" sz="1800" dirty="0"/>
                        <a:t>1.0</a:t>
                      </a:r>
                    </a:p>
                  </a:txBody>
                  <a:tcPr marT="27432" marB="27432"/>
                </a:tc>
                <a:tc>
                  <a:txBody>
                    <a:bodyPr/>
                    <a:lstStyle/>
                    <a:p>
                      <a:r>
                        <a:rPr lang="en-US" sz="1800" dirty="0"/>
                        <a:t>Needed for operation/maintenance</a:t>
                      </a:r>
                    </a:p>
                  </a:txBody>
                  <a:tcPr marT="27432" marB="27432"/>
                </a:tc>
                <a:extLst>
                  <a:ext uri="{0D108BD9-81ED-4DB2-BD59-A6C34878D82A}">
                    <a16:rowId xmlns:a16="http://schemas.microsoft.com/office/drawing/2014/main" val="1275568881"/>
                  </a:ext>
                </a:extLst>
              </a:tr>
              <a:tr h="222007">
                <a:tc>
                  <a:txBody>
                    <a:bodyPr/>
                    <a:lstStyle/>
                    <a:p>
                      <a:r>
                        <a:rPr lang="en-US" sz="1800" dirty="0"/>
                        <a:t>Site Physical Constraints?</a:t>
                      </a:r>
                    </a:p>
                  </a:txBody>
                  <a:tcPr marT="27432" marB="27432"/>
                </a:tc>
                <a:tc>
                  <a:txBody>
                    <a:bodyPr/>
                    <a:lstStyle/>
                    <a:p>
                      <a:pPr algn="r"/>
                      <a:r>
                        <a:rPr lang="en-US" sz="1800" dirty="0"/>
                        <a:t>1.0</a:t>
                      </a:r>
                    </a:p>
                  </a:txBody>
                  <a:tcPr marT="27432" marB="27432"/>
                </a:tc>
                <a:tc>
                  <a:txBody>
                    <a:bodyPr/>
                    <a:lstStyle/>
                    <a:p>
                      <a:r>
                        <a:rPr lang="en-US" sz="1800" dirty="0"/>
                        <a:t>Would impact costs</a:t>
                      </a:r>
                    </a:p>
                  </a:txBody>
                  <a:tcPr marT="27432" marB="27432"/>
                </a:tc>
                <a:extLst>
                  <a:ext uri="{0D108BD9-81ED-4DB2-BD59-A6C34878D82A}">
                    <a16:rowId xmlns:a16="http://schemas.microsoft.com/office/drawing/2014/main" val="2637015211"/>
                  </a:ext>
                </a:extLst>
              </a:tr>
              <a:tr h="266408">
                <a:tc>
                  <a:txBody>
                    <a:bodyPr/>
                    <a:lstStyle/>
                    <a:p>
                      <a:r>
                        <a:rPr lang="en-US" sz="1800" dirty="0"/>
                        <a:t>Site Availability?</a:t>
                      </a:r>
                    </a:p>
                  </a:txBody>
                  <a:tcPr marT="27432" marB="27432"/>
                </a:tc>
                <a:tc>
                  <a:txBody>
                    <a:bodyPr/>
                    <a:lstStyle/>
                    <a:p>
                      <a:pPr algn="r"/>
                      <a:r>
                        <a:rPr lang="en-US" sz="1800" dirty="0"/>
                        <a:t>3.0</a:t>
                      </a:r>
                    </a:p>
                  </a:txBody>
                  <a:tcPr marT="27432" marB="27432"/>
                </a:tc>
                <a:tc>
                  <a:txBody>
                    <a:bodyPr/>
                    <a:lstStyle/>
                    <a:p>
                      <a:r>
                        <a:rPr lang="en-US" sz="1800" dirty="0"/>
                        <a:t>Need to purchase or long-term lease</a:t>
                      </a:r>
                    </a:p>
                  </a:txBody>
                  <a:tcPr marT="27432" marB="27432"/>
                </a:tc>
                <a:extLst>
                  <a:ext uri="{0D108BD9-81ED-4DB2-BD59-A6C34878D82A}">
                    <a16:rowId xmlns:a16="http://schemas.microsoft.com/office/drawing/2014/main" val="2067393544"/>
                  </a:ext>
                </a:extLst>
              </a:tr>
            </a:tbl>
          </a:graphicData>
        </a:graphic>
      </p:graphicFrame>
    </p:spTree>
    <p:extLst>
      <p:ext uri="{BB962C8B-B14F-4D97-AF65-F5344CB8AC3E}">
        <p14:creationId xmlns:p14="http://schemas.microsoft.com/office/powerpoint/2010/main" val="57065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628650" y="365126"/>
            <a:ext cx="6659390" cy="784664"/>
          </a:xfrm>
        </p:spPr>
        <p:txBody>
          <a:bodyPr>
            <a:normAutofit fontScale="90000"/>
          </a:bodyPr>
          <a:lstStyle/>
          <a:p>
            <a:pPr algn="ctr"/>
            <a:r>
              <a:rPr lang="en-US" dirty="0"/>
              <a:t>Design Siting Decision Matrix</a:t>
            </a:r>
            <a:br>
              <a:rPr lang="en-US" dirty="0"/>
            </a:br>
            <a:r>
              <a:rPr lang="en-US" sz="2200" dirty="0"/>
              <a:t>(top 5 sites)</a:t>
            </a:r>
          </a:p>
        </p:txBody>
      </p:sp>
      <p:sp>
        <p:nvSpPr>
          <p:cNvPr id="12" name="Text Placeholder 11">
            <a:extLst>
              <a:ext uri="{FF2B5EF4-FFF2-40B4-BE49-F238E27FC236}">
                <a16:creationId xmlns:a16="http://schemas.microsoft.com/office/drawing/2014/main" id="{85F5FD5A-B095-451E-9A09-A0D6AA117D8E}"/>
              </a:ext>
            </a:extLst>
          </p:cNvPr>
          <p:cNvSpPr>
            <a:spLocks noGrp="1"/>
          </p:cNvSpPr>
          <p:nvPr>
            <p:ph type="body" sz="quarter" idx="10"/>
          </p:nvPr>
        </p:nvSpPr>
        <p:spPr>
          <a:xfrm>
            <a:off x="0" y="4345968"/>
            <a:ext cx="9144000" cy="407406"/>
          </a:xfrm>
        </p:spPr>
        <p:txBody>
          <a:bodyPr>
            <a:normAutofit lnSpcReduction="10000"/>
          </a:bodyPr>
          <a:lstStyle/>
          <a:p>
            <a:pPr marL="0" indent="0" algn="ctr">
              <a:buNone/>
            </a:pPr>
            <a:r>
              <a:rPr lang="en-US" sz="2400" dirty="0"/>
              <a:t>The top score is significantly higher than the other scores</a:t>
            </a:r>
          </a:p>
          <a:p>
            <a:pPr algn="ctr"/>
            <a:endParaRPr lang="en-US" sz="2400" dirty="0"/>
          </a:p>
          <a:p>
            <a:pPr marL="0" indent="0" algn="ctr">
              <a:buNone/>
            </a:pPr>
            <a:endParaRPr lang="en-US" sz="2400" dirty="0"/>
          </a:p>
        </p:txBody>
      </p:sp>
      <p:graphicFrame>
        <p:nvGraphicFramePr>
          <p:cNvPr id="2" name="Table 1">
            <a:extLst>
              <a:ext uri="{FF2B5EF4-FFF2-40B4-BE49-F238E27FC236}">
                <a16:creationId xmlns:a16="http://schemas.microsoft.com/office/drawing/2014/main" id="{BA4D40F9-FAD6-435A-9E51-C6285CC6AACE}"/>
              </a:ext>
            </a:extLst>
          </p:cNvPr>
          <p:cNvGraphicFramePr>
            <a:graphicFrameLocks noGrp="1"/>
          </p:cNvGraphicFramePr>
          <p:nvPr>
            <p:extLst>
              <p:ext uri="{D42A27DB-BD31-4B8C-83A1-F6EECF244321}">
                <p14:modId xmlns:p14="http://schemas.microsoft.com/office/powerpoint/2010/main" val="2373933668"/>
              </p:ext>
            </p:extLst>
          </p:nvPr>
        </p:nvGraphicFramePr>
        <p:xfrm>
          <a:off x="461985" y="1757376"/>
          <a:ext cx="7776668" cy="2184709"/>
        </p:xfrm>
        <a:graphic>
          <a:graphicData uri="http://schemas.openxmlformats.org/drawingml/2006/table">
            <a:tbl>
              <a:tblPr>
                <a:tableStyleId>{5C22544A-7EE6-4342-B048-85BDC9FD1C3A}</a:tableStyleId>
              </a:tblPr>
              <a:tblGrid>
                <a:gridCol w="549035">
                  <a:extLst>
                    <a:ext uri="{9D8B030D-6E8A-4147-A177-3AD203B41FA5}">
                      <a16:colId xmlns:a16="http://schemas.microsoft.com/office/drawing/2014/main" val="3327343860"/>
                    </a:ext>
                  </a:extLst>
                </a:gridCol>
                <a:gridCol w="472646">
                  <a:extLst>
                    <a:ext uri="{9D8B030D-6E8A-4147-A177-3AD203B41FA5}">
                      <a16:colId xmlns:a16="http://schemas.microsoft.com/office/drawing/2014/main" val="418593362"/>
                    </a:ext>
                  </a:extLst>
                </a:gridCol>
                <a:gridCol w="309179">
                  <a:extLst>
                    <a:ext uri="{9D8B030D-6E8A-4147-A177-3AD203B41FA5}">
                      <a16:colId xmlns:a16="http://schemas.microsoft.com/office/drawing/2014/main" val="1263241498"/>
                    </a:ext>
                  </a:extLst>
                </a:gridCol>
                <a:gridCol w="506994">
                  <a:extLst>
                    <a:ext uri="{9D8B030D-6E8A-4147-A177-3AD203B41FA5}">
                      <a16:colId xmlns:a16="http://schemas.microsoft.com/office/drawing/2014/main" val="857911707"/>
                    </a:ext>
                  </a:extLst>
                </a:gridCol>
                <a:gridCol w="516047">
                  <a:extLst>
                    <a:ext uri="{9D8B030D-6E8A-4147-A177-3AD203B41FA5}">
                      <a16:colId xmlns:a16="http://schemas.microsoft.com/office/drawing/2014/main" val="3852221365"/>
                    </a:ext>
                  </a:extLst>
                </a:gridCol>
                <a:gridCol w="382279">
                  <a:extLst>
                    <a:ext uri="{9D8B030D-6E8A-4147-A177-3AD203B41FA5}">
                      <a16:colId xmlns:a16="http://schemas.microsoft.com/office/drawing/2014/main" val="3456155440"/>
                    </a:ext>
                  </a:extLst>
                </a:gridCol>
                <a:gridCol w="577389">
                  <a:extLst>
                    <a:ext uri="{9D8B030D-6E8A-4147-A177-3AD203B41FA5}">
                      <a16:colId xmlns:a16="http://schemas.microsoft.com/office/drawing/2014/main" val="1546649987"/>
                    </a:ext>
                  </a:extLst>
                </a:gridCol>
                <a:gridCol w="424993">
                  <a:extLst>
                    <a:ext uri="{9D8B030D-6E8A-4147-A177-3AD203B41FA5}">
                      <a16:colId xmlns:a16="http://schemas.microsoft.com/office/drawing/2014/main" val="1369570798"/>
                    </a:ext>
                  </a:extLst>
                </a:gridCol>
                <a:gridCol w="615636">
                  <a:extLst>
                    <a:ext uri="{9D8B030D-6E8A-4147-A177-3AD203B41FA5}">
                      <a16:colId xmlns:a16="http://schemas.microsoft.com/office/drawing/2014/main" val="3422032367"/>
                    </a:ext>
                  </a:extLst>
                </a:gridCol>
                <a:gridCol w="724277">
                  <a:extLst>
                    <a:ext uri="{9D8B030D-6E8A-4147-A177-3AD203B41FA5}">
                      <a16:colId xmlns:a16="http://schemas.microsoft.com/office/drawing/2014/main" val="3586414365"/>
                    </a:ext>
                  </a:extLst>
                </a:gridCol>
                <a:gridCol w="398352">
                  <a:extLst>
                    <a:ext uri="{9D8B030D-6E8A-4147-A177-3AD203B41FA5}">
                      <a16:colId xmlns:a16="http://schemas.microsoft.com/office/drawing/2014/main" val="1091901236"/>
                    </a:ext>
                  </a:extLst>
                </a:gridCol>
                <a:gridCol w="597529">
                  <a:extLst>
                    <a:ext uri="{9D8B030D-6E8A-4147-A177-3AD203B41FA5}">
                      <a16:colId xmlns:a16="http://schemas.microsoft.com/office/drawing/2014/main" val="349785881"/>
                    </a:ext>
                  </a:extLst>
                </a:gridCol>
                <a:gridCol w="506994">
                  <a:extLst>
                    <a:ext uri="{9D8B030D-6E8A-4147-A177-3AD203B41FA5}">
                      <a16:colId xmlns:a16="http://schemas.microsoft.com/office/drawing/2014/main" val="1235939811"/>
                    </a:ext>
                  </a:extLst>
                </a:gridCol>
                <a:gridCol w="316871">
                  <a:extLst>
                    <a:ext uri="{9D8B030D-6E8A-4147-A177-3AD203B41FA5}">
                      <a16:colId xmlns:a16="http://schemas.microsoft.com/office/drawing/2014/main" val="3918874025"/>
                    </a:ext>
                  </a:extLst>
                </a:gridCol>
                <a:gridCol w="434567">
                  <a:extLst>
                    <a:ext uri="{9D8B030D-6E8A-4147-A177-3AD203B41FA5}">
                      <a16:colId xmlns:a16="http://schemas.microsoft.com/office/drawing/2014/main" val="3968612597"/>
                    </a:ext>
                  </a:extLst>
                </a:gridCol>
                <a:gridCol w="443880">
                  <a:extLst>
                    <a:ext uri="{9D8B030D-6E8A-4147-A177-3AD203B41FA5}">
                      <a16:colId xmlns:a16="http://schemas.microsoft.com/office/drawing/2014/main" val="2969550194"/>
                    </a:ext>
                  </a:extLst>
                </a:gridCol>
              </a:tblGrid>
              <a:tr h="444182">
                <a:tc>
                  <a:txBody>
                    <a:bodyPr/>
                    <a:lstStyle/>
                    <a:p>
                      <a:pPr algn="ctr" fontAlgn="b"/>
                      <a:r>
                        <a:rPr lang="en-US" sz="900" b="1" i="0" u="none" strike="noStrike" dirty="0">
                          <a:solidFill>
                            <a:srgbClr val="000000"/>
                          </a:solidFill>
                          <a:effectLst/>
                          <a:latin typeface="Calibri" panose="020F0502020204030204" pitchFamily="34" charset="0"/>
                        </a:rPr>
                        <a:t>APN</a:t>
                      </a: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Owner Offered to District</a:t>
                      </a:r>
                      <a:endParaRPr lang="en-US" sz="900" b="1" i="0" u="none" strike="noStrike" dirty="0">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Lot Size</a:t>
                      </a:r>
                      <a:endParaRPr lang="en-US" sz="900" b="1" i="0" u="none" strike="noStrike" dirty="0">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Elevation Below Phase 1</a:t>
                      </a:r>
                      <a:endParaRPr lang="en-US" sz="900" b="1" i="0" u="none" strike="noStrike" dirty="0">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Elevation Below Phase 2</a:t>
                      </a:r>
                      <a:endParaRPr lang="en-US" sz="900" b="1" i="0" u="none" strike="noStrike">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Access</a:t>
                      </a:r>
                      <a:endParaRPr lang="en-US" sz="900" b="1" i="0" u="none" strike="noStrike" dirty="0">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Physical Constraints</a:t>
                      </a:r>
                      <a:endParaRPr lang="en-US" sz="900" b="1" i="0" u="none" strike="noStrike">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Could be Sub-Divided</a:t>
                      </a:r>
                      <a:endParaRPr lang="en-US" sz="900" b="1" i="0" u="none" strike="noStrike" dirty="0">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Commercial Zone Proximity</a:t>
                      </a:r>
                      <a:endParaRPr lang="en-US" sz="900" b="1" i="0" u="none" strike="noStrike" dirty="0">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Environmental Challenges</a:t>
                      </a:r>
                      <a:endParaRPr lang="en-US" sz="900" b="1" i="0" u="none" strike="noStrike" dirty="0">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Pipe Needs Bridge</a:t>
                      </a:r>
                      <a:endParaRPr lang="en-US" sz="900" b="1" i="0" u="none" strike="noStrike" dirty="0">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Residential Proximity</a:t>
                      </a:r>
                      <a:endParaRPr lang="en-US" sz="900" b="1" i="0" u="none" strike="noStrike" dirty="0">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Creek Proximity</a:t>
                      </a:r>
                      <a:endParaRPr lang="en-US" sz="900" b="1" i="0" u="none" strike="noStrike" dirty="0">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Lot Only?</a:t>
                      </a:r>
                      <a:endParaRPr lang="en-US" sz="900" b="1" i="0" u="none" strike="noStrike">
                        <a:solidFill>
                          <a:srgbClr val="000000"/>
                        </a:solidFill>
                        <a:effectLst/>
                        <a:latin typeface="Calibri" panose="020F0502020204030204" pitchFamily="34" charset="0"/>
                      </a:endParaRPr>
                    </a:p>
                  </a:txBody>
                  <a:tcPr marL="7403" marR="7403" marT="7403" marB="0" anchor="b">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Excess Right of Way</a:t>
                      </a:r>
                      <a:endParaRPr lang="en-US" sz="900" b="1" i="0" u="none" strike="noStrike">
                        <a:solidFill>
                          <a:srgbClr val="000000"/>
                        </a:solidFill>
                        <a:effectLst/>
                        <a:latin typeface="Calibri" panose="020F0502020204030204" pitchFamily="34" charset="0"/>
                      </a:endParaRPr>
                    </a:p>
                  </a:txBody>
                  <a:tcPr marL="7403" marR="7403" marT="7403"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TOTAL</a:t>
                      </a:r>
                      <a:endParaRPr lang="en-US" sz="900" b="1" i="0" u="none" strike="noStrike" dirty="0">
                        <a:solidFill>
                          <a:srgbClr val="000000"/>
                        </a:solidFill>
                        <a:effectLst/>
                        <a:latin typeface="Calibri" panose="020F0502020204030204" pitchFamily="34" charset="0"/>
                      </a:endParaRPr>
                    </a:p>
                  </a:txBody>
                  <a:tcPr marL="7403" marR="7403" marT="74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177832"/>
                  </a:ext>
                </a:extLst>
              </a:tr>
              <a:tr h="148061">
                <a:tc>
                  <a:txBody>
                    <a:bodyPr/>
                    <a:lstStyle/>
                    <a:p>
                      <a:pPr algn="ctr" fontAlgn="ctr"/>
                      <a:endParaRPr lang="en-US" sz="900" b="1"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3</a:t>
                      </a:r>
                      <a:endParaRPr lang="en-US" sz="900" b="1"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2</a:t>
                      </a:r>
                      <a:endParaRPr lang="en-US" sz="900" b="1"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2</a:t>
                      </a:r>
                      <a:endParaRPr lang="en-US" sz="900" b="1"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2</a:t>
                      </a:r>
                      <a:endParaRPr lang="en-US" sz="900" b="1"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a:t>
                      </a:r>
                      <a:endParaRPr lang="en-US" sz="900" b="1"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a:t>
                      </a:r>
                      <a:endParaRPr lang="en-US" sz="900" b="1"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0.5</a:t>
                      </a:r>
                      <a:endParaRPr lang="en-US" sz="900" b="1" i="0" u="none" strike="noStrike">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0.5</a:t>
                      </a:r>
                      <a:endParaRPr lang="en-US" sz="900" b="1" i="0" u="none" strike="noStrike">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0.5</a:t>
                      </a:r>
                      <a:endParaRPr lang="en-US" sz="900" b="1" i="0" u="none" strike="noStrike">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0.5</a:t>
                      </a:r>
                      <a:endParaRPr lang="en-US" sz="900" b="1" i="0" u="none" strike="noStrike">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0.5</a:t>
                      </a:r>
                      <a:endParaRPr lang="en-US" sz="900" b="1" i="0" u="none" strike="noStrike">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0.3</a:t>
                      </a:r>
                      <a:endParaRPr lang="en-US" sz="900" b="1" i="0" u="none" strike="noStrike">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0.2</a:t>
                      </a:r>
                      <a:endParaRPr lang="en-US" sz="900" b="1"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0.2</a:t>
                      </a:r>
                      <a:endParaRPr lang="en-US" sz="900" b="1"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Weight </a:t>
                      </a:r>
                      <a:endParaRPr lang="en-US" sz="900" b="1"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815931"/>
                  </a:ext>
                </a:extLst>
              </a:tr>
              <a:tr h="296121">
                <a:tc>
                  <a:txBody>
                    <a:bodyPr/>
                    <a:lstStyle/>
                    <a:p>
                      <a:pPr algn="ctr" fontAlgn="ctr"/>
                      <a:r>
                        <a:rPr lang="en-US" sz="900" b="0" i="0" u="none" strike="noStrike" dirty="0">
                          <a:solidFill>
                            <a:srgbClr val="000000"/>
                          </a:solidFill>
                          <a:effectLst/>
                          <a:latin typeface="Calibri" panose="020F0502020204030204" pitchFamily="34" charset="0"/>
                        </a:rPr>
                        <a:t>135230028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10</a:t>
                      </a:r>
                      <a:endParaRPr lang="en-US" sz="900" b="0" i="0" u="none" strike="noStrike" dirty="0">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5</a:t>
                      </a:r>
                      <a:endParaRPr lang="en-US" sz="900" b="0" i="0" u="none" strike="noStrike" dirty="0">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10</a:t>
                      </a:r>
                      <a:endParaRPr lang="en-US" sz="900" b="0" i="0" u="none" strike="noStrike" dirty="0">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5</a:t>
                      </a:r>
                      <a:endParaRPr lang="en-US" sz="900" b="0" i="0" u="none" strike="noStrike" dirty="0">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5</a:t>
                      </a:r>
                      <a:endParaRPr lang="en-US" sz="900" b="0" i="0" u="none" strike="noStrike" dirty="0">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10</a:t>
                      </a:r>
                      <a:endParaRPr lang="en-US" sz="900" b="0" i="0" u="none" strike="noStrike" dirty="0">
                        <a:solidFill>
                          <a:srgbClr val="000000"/>
                        </a:solidFill>
                        <a:effectLst/>
                        <a:latin typeface="Calibri" panose="020F0502020204030204" pitchFamily="34" charset="0"/>
                      </a:endParaRPr>
                    </a:p>
                  </a:txBody>
                  <a:tcPr marL="7403" marR="7403" marT="7403" marB="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128.5</a:t>
                      </a:r>
                      <a:endParaRPr lang="en-US" sz="900" b="0"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521210"/>
                  </a:ext>
                </a:extLst>
              </a:tr>
              <a:tr h="296121">
                <a:tc>
                  <a:txBody>
                    <a:bodyPr/>
                    <a:lstStyle/>
                    <a:p>
                      <a:pPr algn="ctr" fontAlgn="ctr"/>
                      <a:r>
                        <a:rPr lang="en-US" sz="900" b="0" i="0" u="none" strike="noStrike">
                          <a:solidFill>
                            <a:srgbClr val="000000"/>
                          </a:solidFill>
                          <a:effectLst/>
                          <a:latin typeface="Calibri" panose="020F0502020204030204" pitchFamily="34" charset="0"/>
                        </a:rPr>
                        <a:t>135110024</a:t>
                      </a:r>
                    </a:p>
                  </a:txBody>
                  <a:tcPr marL="9525" marR="9525" marT="9525"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7</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lnR w="12700" cap="flat" cmpd="sng" algn="ctr">
                      <a:solidFill>
                        <a:schemeClr val="tx1"/>
                      </a:solidFill>
                      <a:prstDash val="solid"/>
                      <a:round/>
                      <a:headEnd type="none" w="med" len="med"/>
                      <a:tailEnd type="none" w="med" len="med"/>
                    </a:lnR>
                  </a:tcPr>
                </a:tc>
                <a:tc>
                  <a:txBody>
                    <a:bodyPr/>
                    <a:lstStyle/>
                    <a:p>
                      <a:pPr algn="ctr" fontAlgn="ctr"/>
                      <a:r>
                        <a:rPr lang="en-US" sz="900" u="none" strike="noStrike" dirty="0">
                          <a:effectLst/>
                        </a:rPr>
                        <a:t>103</a:t>
                      </a:r>
                      <a:endParaRPr lang="en-US" sz="900" b="0"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5244511"/>
                  </a:ext>
                </a:extLst>
              </a:tr>
              <a:tr h="296121">
                <a:tc>
                  <a:txBody>
                    <a:bodyPr/>
                    <a:lstStyle/>
                    <a:p>
                      <a:pPr algn="ctr" fontAlgn="ctr"/>
                      <a:r>
                        <a:rPr lang="en-US" sz="900" b="0" i="0" u="none" strike="noStrike">
                          <a:solidFill>
                            <a:srgbClr val="000000"/>
                          </a:solidFill>
                          <a:effectLst/>
                          <a:latin typeface="Calibri" panose="020F0502020204030204" pitchFamily="34" charset="0"/>
                        </a:rPr>
                        <a:t>135110023</a:t>
                      </a:r>
                    </a:p>
                  </a:txBody>
                  <a:tcPr marL="9525" marR="9525" marT="9525"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7</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lnR w="12700" cap="flat" cmpd="sng" algn="ctr">
                      <a:solidFill>
                        <a:schemeClr val="tx1"/>
                      </a:solidFill>
                      <a:prstDash val="solid"/>
                      <a:round/>
                      <a:headEnd type="none" w="med" len="med"/>
                      <a:tailEnd type="none" w="med" len="med"/>
                    </a:lnR>
                  </a:tcPr>
                </a:tc>
                <a:tc>
                  <a:txBody>
                    <a:bodyPr/>
                    <a:lstStyle/>
                    <a:p>
                      <a:pPr algn="ctr" fontAlgn="ctr"/>
                      <a:r>
                        <a:rPr lang="en-US" sz="900" u="none" strike="noStrike" dirty="0">
                          <a:effectLst/>
                        </a:rPr>
                        <a:t>100</a:t>
                      </a:r>
                      <a:endParaRPr lang="en-US" sz="900" b="0"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256916"/>
                  </a:ext>
                </a:extLst>
              </a:tr>
              <a:tr h="296121">
                <a:tc>
                  <a:txBody>
                    <a:bodyPr/>
                    <a:lstStyle/>
                    <a:p>
                      <a:pPr algn="ctr" fontAlgn="ctr"/>
                      <a:r>
                        <a:rPr lang="en-US" sz="900" b="0" i="0" u="none" strike="noStrike">
                          <a:solidFill>
                            <a:srgbClr val="000000"/>
                          </a:solidFill>
                          <a:effectLst/>
                          <a:latin typeface="Calibri" panose="020F0502020204030204" pitchFamily="34" charset="0"/>
                        </a:rPr>
                        <a:t>135110025</a:t>
                      </a:r>
                    </a:p>
                  </a:txBody>
                  <a:tcPr marL="9525" marR="9525" marT="9525"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7</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lnR w="12700" cap="flat" cmpd="sng" algn="ctr">
                      <a:solidFill>
                        <a:schemeClr val="tx1"/>
                      </a:solidFill>
                      <a:prstDash val="solid"/>
                      <a:round/>
                      <a:headEnd type="none" w="med" len="med"/>
                      <a:tailEnd type="none" w="med" len="med"/>
                    </a:lnR>
                  </a:tcPr>
                </a:tc>
                <a:tc>
                  <a:txBody>
                    <a:bodyPr/>
                    <a:lstStyle/>
                    <a:p>
                      <a:pPr algn="ctr" fontAlgn="ctr"/>
                      <a:r>
                        <a:rPr lang="en-US" sz="900" u="none" strike="noStrike" dirty="0">
                          <a:effectLst/>
                        </a:rPr>
                        <a:t>88</a:t>
                      </a:r>
                      <a:endParaRPr lang="en-US" sz="900" b="0"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518721"/>
                  </a:ext>
                </a:extLst>
              </a:tr>
              <a:tr h="296121">
                <a:tc>
                  <a:txBody>
                    <a:bodyPr/>
                    <a:lstStyle/>
                    <a:p>
                      <a:pPr algn="ctr" fontAlgn="ctr"/>
                      <a:r>
                        <a:rPr lang="en-US" sz="900" b="0" i="0" u="none" strike="noStrike" dirty="0">
                          <a:solidFill>
                            <a:srgbClr val="000000"/>
                          </a:solidFill>
                          <a:effectLst/>
                          <a:latin typeface="Calibri" panose="020F0502020204030204" pitchFamily="34" charset="0"/>
                        </a:rPr>
                        <a:t>135180040</a:t>
                      </a:r>
                    </a:p>
                  </a:txBody>
                  <a:tcPr marL="9525" marR="9525" marT="9525" marB="0" anchor="ctr"/>
                </a:tc>
                <a:tc>
                  <a:txBody>
                    <a:bodyPr/>
                    <a:lstStyle/>
                    <a:p>
                      <a:pPr algn="ctr" fontAlgn="ctr"/>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8</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403" marR="7403" marT="7403" marB="0" anchor="ctr"/>
                </a:tc>
                <a:tc>
                  <a:txBody>
                    <a:bodyPr/>
                    <a:lstStyle/>
                    <a:p>
                      <a:pPr algn="ctr" fontAlgn="ct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403" marR="7403" marT="7403" marB="0" anchor="ctr">
                    <a:lnR w="12700" cap="flat" cmpd="sng" algn="ctr">
                      <a:solidFill>
                        <a:schemeClr val="tx1"/>
                      </a:solidFill>
                      <a:prstDash val="solid"/>
                      <a:round/>
                      <a:headEnd type="none" w="med" len="med"/>
                      <a:tailEnd type="none" w="med" len="med"/>
                    </a:lnR>
                  </a:tcPr>
                </a:tc>
                <a:tc>
                  <a:txBody>
                    <a:bodyPr/>
                    <a:lstStyle/>
                    <a:p>
                      <a:pPr algn="ctr" fontAlgn="ctr"/>
                      <a:r>
                        <a:rPr lang="en-US" sz="900" u="none" strike="noStrike" dirty="0">
                          <a:effectLst/>
                        </a:rPr>
                        <a:t>88</a:t>
                      </a:r>
                      <a:endParaRPr lang="en-US" sz="900" b="0" i="0" u="none" strike="noStrike" dirty="0">
                        <a:solidFill>
                          <a:srgbClr val="000000"/>
                        </a:solidFill>
                        <a:effectLst/>
                        <a:latin typeface="Calibri" panose="020F0502020204030204" pitchFamily="34" charset="0"/>
                      </a:endParaRPr>
                    </a:p>
                  </a:txBody>
                  <a:tcPr marL="7403" marR="7403" marT="7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974858"/>
                  </a:ext>
                </a:extLst>
              </a:tr>
            </a:tbl>
          </a:graphicData>
        </a:graphic>
      </p:graphicFrame>
    </p:spTree>
    <p:extLst>
      <p:ext uri="{BB962C8B-B14F-4D97-AF65-F5344CB8AC3E}">
        <p14:creationId xmlns:p14="http://schemas.microsoft.com/office/powerpoint/2010/main" val="266840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3F4B1D-3046-481B-8B29-E3C7465BAE9A}"/>
              </a:ext>
            </a:extLst>
          </p:cNvPr>
          <p:cNvPicPr>
            <a:picLocks noChangeAspect="1"/>
          </p:cNvPicPr>
          <p:nvPr/>
        </p:nvPicPr>
        <p:blipFill>
          <a:blip r:embed="rId2"/>
          <a:stretch>
            <a:fillRect/>
          </a:stretch>
        </p:blipFill>
        <p:spPr>
          <a:xfrm>
            <a:off x="1819747" y="956618"/>
            <a:ext cx="5043012" cy="5447748"/>
          </a:xfrm>
          <a:prstGeom prst="rect">
            <a:avLst/>
          </a:prstGeom>
        </p:spPr>
      </p:pic>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344032" y="171954"/>
            <a:ext cx="7049820" cy="784664"/>
          </a:xfrm>
        </p:spPr>
        <p:txBody>
          <a:bodyPr>
            <a:normAutofit fontScale="90000"/>
          </a:bodyPr>
          <a:lstStyle/>
          <a:p>
            <a:pPr algn="ctr"/>
            <a:r>
              <a:rPr lang="en-US" dirty="0"/>
              <a:t>District-Wide Design Based on Identified Preferred Sites</a:t>
            </a:r>
          </a:p>
        </p:txBody>
      </p:sp>
      <p:cxnSp>
        <p:nvCxnSpPr>
          <p:cNvPr id="10" name="Straight Arrow Connector 9">
            <a:extLst>
              <a:ext uri="{FF2B5EF4-FFF2-40B4-BE49-F238E27FC236}">
                <a16:creationId xmlns:a16="http://schemas.microsoft.com/office/drawing/2014/main" id="{34BB8EA0-5391-433C-AE7C-C60B718D6E4B}"/>
              </a:ext>
            </a:extLst>
          </p:cNvPr>
          <p:cNvCxnSpPr>
            <a:cxnSpLocks/>
          </p:cNvCxnSpPr>
          <p:nvPr/>
        </p:nvCxnSpPr>
        <p:spPr>
          <a:xfrm flipV="1">
            <a:off x="1819747" y="3267310"/>
            <a:ext cx="1649284" cy="28159"/>
          </a:xfrm>
          <a:prstGeom prst="straightConnector1">
            <a:avLst/>
          </a:prstGeom>
          <a:ln w="28575">
            <a:solidFill>
              <a:srgbClr val="0000CC"/>
            </a:solidFill>
            <a:tailEnd type="triangle" w="med" len="lg"/>
          </a:ln>
        </p:spPr>
        <p:style>
          <a:lnRef idx="1">
            <a:schemeClr val="accent1"/>
          </a:lnRef>
          <a:fillRef idx="0">
            <a:schemeClr val="accent1"/>
          </a:fillRef>
          <a:effectRef idx="0">
            <a:schemeClr val="accent1"/>
          </a:effectRef>
          <a:fontRef idx="minor">
            <a:schemeClr val="tx1"/>
          </a:fontRef>
        </p:style>
      </p:cxnSp>
      <p:sp>
        <p:nvSpPr>
          <p:cNvPr id="7" name="Text Placeholder 11">
            <a:extLst>
              <a:ext uri="{FF2B5EF4-FFF2-40B4-BE49-F238E27FC236}">
                <a16:creationId xmlns:a16="http://schemas.microsoft.com/office/drawing/2014/main" id="{97274547-F322-40DB-A87B-6E381532E345}"/>
              </a:ext>
            </a:extLst>
          </p:cNvPr>
          <p:cNvSpPr txBox="1">
            <a:spLocks/>
          </p:cNvSpPr>
          <p:nvPr/>
        </p:nvSpPr>
        <p:spPr>
          <a:xfrm>
            <a:off x="870139" y="5483446"/>
            <a:ext cx="1711282" cy="538665"/>
          </a:xfrm>
          <a:prstGeom prst="rect">
            <a:avLst/>
          </a:prstGeom>
          <a:solidFill>
            <a:schemeClr val="bg1"/>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dirty="0"/>
              <a:t>Preferred site</a:t>
            </a:r>
          </a:p>
          <a:p>
            <a:pPr marL="0" indent="0">
              <a:spcBef>
                <a:spcPts val="0"/>
              </a:spcBef>
              <a:buFont typeface="Arial" panose="020B0604020202020204" pitchFamily="34" charset="0"/>
              <a:buNone/>
            </a:pPr>
            <a:r>
              <a:rPr lang="en-US" sz="1600" dirty="0"/>
              <a:t>APN: 135230028</a:t>
            </a:r>
          </a:p>
          <a:p>
            <a:pPr marL="0" indent="0">
              <a:buFont typeface="Arial" panose="020B0604020202020204" pitchFamily="34" charset="0"/>
              <a:buNone/>
            </a:pPr>
            <a:endParaRPr lang="en-US" sz="1600" dirty="0"/>
          </a:p>
        </p:txBody>
      </p:sp>
      <p:sp>
        <p:nvSpPr>
          <p:cNvPr id="8" name="Text Placeholder 11">
            <a:extLst>
              <a:ext uri="{FF2B5EF4-FFF2-40B4-BE49-F238E27FC236}">
                <a16:creationId xmlns:a16="http://schemas.microsoft.com/office/drawing/2014/main" id="{319780A6-35DF-44CB-8497-36E43FEAF71D}"/>
              </a:ext>
            </a:extLst>
          </p:cNvPr>
          <p:cNvSpPr txBox="1">
            <a:spLocks/>
          </p:cNvSpPr>
          <p:nvPr/>
        </p:nvSpPr>
        <p:spPr>
          <a:xfrm>
            <a:off x="228989" y="3026136"/>
            <a:ext cx="1711282" cy="538665"/>
          </a:xfrm>
          <a:prstGeom prst="rect">
            <a:avLst/>
          </a:prstGeom>
          <a:solidFill>
            <a:schemeClr val="bg1"/>
          </a:solidFill>
        </p:spPr>
        <p:txBody>
          <a:bodyPr vert="horz" lIns="91440" tIns="45720" rIns="91440" bIns="45720" rtlCol="0">
            <a:normAutofit/>
          </a:bodyPr>
          <a:lstStyle>
            <a:defPPr>
              <a:defRPr lang="en-US"/>
            </a:defPPr>
            <a:lvl1pPr indent="0" defTabSz="685800">
              <a:lnSpc>
                <a:spcPct val="90000"/>
              </a:lnSpc>
              <a:spcBef>
                <a:spcPts val="0"/>
              </a:spcBef>
              <a:buFont typeface="Arial" panose="020B0604020202020204" pitchFamily="34" charset="0"/>
              <a:buNone/>
              <a:defRPr sz="1600"/>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Alternative site</a:t>
            </a:r>
          </a:p>
          <a:p>
            <a:r>
              <a:rPr lang="en-US" dirty="0"/>
              <a:t>APN: 135110024</a:t>
            </a:r>
          </a:p>
          <a:p>
            <a:endParaRPr lang="en-US" dirty="0"/>
          </a:p>
        </p:txBody>
      </p:sp>
      <p:sp>
        <p:nvSpPr>
          <p:cNvPr id="12" name="Text Placeholder 11">
            <a:extLst>
              <a:ext uri="{FF2B5EF4-FFF2-40B4-BE49-F238E27FC236}">
                <a16:creationId xmlns:a16="http://schemas.microsoft.com/office/drawing/2014/main" id="{29F310D2-1B5F-40FF-BAF0-63A4E98B25D9}"/>
              </a:ext>
            </a:extLst>
          </p:cNvPr>
          <p:cNvSpPr txBox="1">
            <a:spLocks/>
          </p:cNvSpPr>
          <p:nvPr/>
        </p:nvSpPr>
        <p:spPr>
          <a:xfrm>
            <a:off x="7045990" y="1829570"/>
            <a:ext cx="1556053" cy="784664"/>
          </a:xfrm>
          <a:prstGeom prst="rect">
            <a:avLst/>
          </a:prstGeom>
          <a:solidFill>
            <a:schemeClr val="bg1"/>
          </a:solidFill>
        </p:spPr>
        <p:txBody>
          <a:bodyPr vert="horz" lIns="91440" tIns="45720" rIns="91440" bIns="45720" rtlCol="0">
            <a:normAutofit/>
          </a:bodyPr>
          <a:lstStyle>
            <a:defPPr>
              <a:defRPr lang="en-US"/>
            </a:defPPr>
            <a:lvl1pPr indent="0" defTabSz="685800">
              <a:lnSpc>
                <a:spcPct val="90000"/>
              </a:lnSpc>
              <a:spcBef>
                <a:spcPts val="0"/>
              </a:spcBef>
              <a:buFont typeface="Arial" panose="020B0604020202020204" pitchFamily="34" charset="0"/>
              <a:buNone/>
              <a:defRPr sz="1600"/>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Elevation decreases as you head south</a:t>
            </a:r>
          </a:p>
          <a:p>
            <a:endParaRPr lang="en-US" dirty="0"/>
          </a:p>
        </p:txBody>
      </p:sp>
      <p:sp>
        <p:nvSpPr>
          <p:cNvPr id="13" name="Rectangle 12">
            <a:extLst>
              <a:ext uri="{FF2B5EF4-FFF2-40B4-BE49-F238E27FC236}">
                <a16:creationId xmlns:a16="http://schemas.microsoft.com/office/drawing/2014/main" id="{AC1720DC-DDEF-454F-A7F6-708D304A0DD3}"/>
              </a:ext>
            </a:extLst>
          </p:cNvPr>
          <p:cNvSpPr/>
          <p:nvPr/>
        </p:nvSpPr>
        <p:spPr>
          <a:xfrm>
            <a:off x="3469031" y="3195873"/>
            <a:ext cx="355868" cy="142875"/>
          </a:xfrm>
          <a:prstGeom prst="rect">
            <a:avLst/>
          </a:prstGeom>
          <a:pattFill prst="wdUpDiag">
            <a:fgClr>
              <a:srgbClr val="0000CC"/>
            </a:fgClr>
            <a:bgClr>
              <a:schemeClr val="bg1"/>
            </a:bgClr>
          </a:patt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E1F159-82F9-4EF0-BC4B-98BFB7000324}"/>
              </a:ext>
            </a:extLst>
          </p:cNvPr>
          <p:cNvSpPr/>
          <p:nvPr/>
        </p:nvSpPr>
        <p:spPr>
          <a:xfrm>
            <a:off x="3393281" y="6064336"/>
            <a:ext cx="919163" cy="315033"/>
          </a:xfrm>
          <a:prstGeom prst="rect">
            <a:avLst/>
          </a:prstGeom>
          <a:pattFill prst="wdUpDiag">
            <a:fgClr>
              <a:srgbClr val="0000CC"/>
            </a:fgClr>
            <a:bgClr>
              <a:schemeClr val="bg1"/>
            </a:bgClr>
          </a:patt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B0F9954-91DE-4C42-957A-6B4C3467E12C}"/>
              </a:ext>
            </a:extLst>
          </p:cNvPr>
          <p:cNvCxnSpPr>
            <a:cxnSpLocks/>
            <a:endCxn id="14" idx="1"/>
          </p:cNvCxnSpPr>
          <p:nvPr/>
        </p:nvCxnSpPr>
        <p:spPr>
          <a:xfrm>
            <a:off x="2489703" y="5911913"/>
            <a:ext cx="903578" cy="309940"/>
          </a:xfrm>
          <a:prstGeom prst="straightConnector1">
            <a:avLst/>
          </a:prstGeom>
          <a:ln w="28575">
            <a:solidFill>
              <a:srgbClr val="0000CC"/>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97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344032" y="171954"/>
            <a:ext cx="7049820" cy="784664"/>
          </a:xfrm>
        </p:spPr>
        <p:txBody>
          <a:bodyPr>
            <a:normAutofit fontScale="90000"/>
          </a:bodyPr>
          <a:lstStyle/>
          <a:p>
            <a:pPr algn="ctr"/>
            <a:r>
              <a:rPr lang="en-US" dirty="0"/>
              <a:t>Government Code Allows</a:t>
            </a:r>
            <a:br>
              <a:rPr lang="en-US" dirty="0"/>
            </a:br>
            <a:r>
              <a:rPr lang="en-US" dirty="0"/>
              <a:t>Plant Siting Outside District</a:t>
            </a:r>
          </a:p>
        </p:txBody>
      </p:sp>
      <p:sp>
        <p:nvSpPr>
          <p:cNvPr id="3" name="Rectangle 2">
            <a:extLst>
              <a:ext uri="{FF2B5EF4-FFF2-40B4-BE49-F238E27FC236}">
                <a16:creationId xmlns:a16="http://schemas.microsoft.com/office/drawing/2014/main" id="{AB1D466E-3D56-48CF-BEA4-A7F8BFA843EE}"/>
              </a:ext>
            </a:extLst>
          </p:cNvPr>
          <p:cNvSpPr>
            <a:spLocks noChangeArrowheads="1"/>
          </p:cNvSpPr>
          <p:nvPr/>
        </p:nvSpPr>
        <p:spPr bwMode="auto">
          <a:xfrm>
            <a:off x="549351" y="1504007"/>
            <a:ext cx="8045298"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cs typeface="Arial" panose="020B0604020202020204" pitchFamily="34" charset="0"/>
              </a:rPr>
              <a:t>District Counsel has confirmed that the District has the legal authority to acquire and use property outside the boundaries of the District, as stated in Government Code section 61060, subsections (d) and (e). Further, the District can apply to LAFCO to annex any property acquired outside of the District for inclusion in the District, a process made simpler with the consent of the owners of the affect property or properties—which coincides with one of the above criteria. More information on LAFCO actions available to the District are available here:  </a:t>
            </a:r>
            <a:r>
              <a:rPr kumimoji="0" lang="en-US" altLang="en-US" sz="2400" b="0" i="0" u="none" strike="noStrike" cap="none" normalizeH="0" baseline="0" dirty="0">
                <a:ln>
                  <a:noFill/>
                </a:ln>
                <a:solidFill>
                  <a:srgbClr val="1155CC"/>
                </a:solidFill>
                <a:effectLst/>
                <a:cs typeface="Arial" panose="020B0604020202020204" pitchFamily="34" charset="0"/>
                <a:hlinkClick r:id="rId2"/>
              </a:rPr>
              <a:t>http://www.sblafco.org/application_forms.sbc</a:t>
            </a:r>
            <a:r>
              <a:rPr kumimoji="0" lang="en-US" altLang="en-US" sz="24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119809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7E3003-62DA-4C80-A5D7-82DCA697F96E}"/>
              </a:ext>
            </a:extLst>
          </p:cNvPr>
          <p:cNvSpPr>
            <a:spLocks noGrp="1"/>
          </p:cNvSpPr>
          <p:nvPr>
            <p:ph type="title"/>
          </p:nvPr>
        </p:nvSpPr>
        <p:spPr>
          <a:xfrm>
            <a:off x="628650" y="365126"/>
            <a:ext cx="6659390" cy="784664"/>
          </a:xfrm>
        </p:spPr>
        <p:txBody>
          <a:bodyPr>
            <a:normAutofit fontScale="90000"/>
          </a:bodyPr>
          <a:lstStyle/>
          <a:p>
            <a:pPr algn="ctr"/>
            <a:r>
              <a:rPr lang="en-US" dirty="0"/>
              <a:t>LOCSD is Focused on </a:t>
            </a:r>
            <a:br>
              <a:rPr lang="en-US" dirty="0"/>
            </a:br>
            <a:r>
              <a:rPr lang="en-US" dirty="0"/>
              <a:t>Being a Good Neighbor</a:t>
            </a:r>
            <a:endParaRPr lang="en-US" sz="2200" dirty="0"/>
          </a:p>
        </p:txBody>
      </p:sp>
      <p:sp>
        <p:nvSpPr>
          <p:cNvPr id="12" name="Text Placeholder 11">
            <a:extLst>
              <a:ext uri="{FF2B5EF4-FFF2-40B4-BE49-F238E27FC236}">
                <a16:creationId xmlns:a16="http://schemas.microsoft.com/office/drawing/2014/main" id="{85F5FD5A-B095-451E-9A09-A0D6AA117D8E}"/>
              </a:ext>
            </a:extLst>
          </p:cNvPr>
          <p:cNvSpPr>
            <a:spLocks noGrp="1"/>
          </p:cNvSpPr>
          <p:nvPr>
            <p:ph type="body" sz="quarter" idx="10"/>
          </p:nvPr>
        </p:nvSpPr>
        <p:spPr>
          <a:xfrm>
            <a:off x="805758" y="1503179"/>
            <a:ext cx="8039478" cy="4508321"/>
          </a:xfrm>
        </p:spPr>
        <p:txBody>
          <a:bodyPr>
            <a:normAutofit/>
          </a:bodyPr>
          <a:lstStyle/>
          <a:p>
            <a:pPr marL="344488" indent="-344488">
              <a:buFont typeface="Courier New" panose="02070309020205020404" pitchFamily="49" charset="0"/>
              <a:buChar char="o"/>
            </a:pPr>
            <a:r>
              <a:rPr lang="en-US" sz="2400" dirty="0"/>
              <a:t>Eliminate “Special Problems Area” designation for Los Olivos</a:t>
            </a:r>
          </a:p>
          <a:p>
            <a:pPr marL="344488" indent="-344488">
              <a:buFont typeface="Courier New" panose="02070309020205020404" pitchFamily="49" charset="0"/>
              <a:buChar char="o"/>
            </a:pPr>
            <a:r>
              <a:rPr lang="en-US" sz="2400" dirty="0"/>
              <a:t>Implement cost-effective wastewater treatment</a:t>
            </a:r>
          </a:p>
          <a:p>
            <a:pPr marL="344488" indent="-344488">
              <a:buFont typeface="Courier New" panose="02070309020205020404" pitchFamily="49" charset="0"/>
              <a:buChar char="o"/>
            </a:pPr>
            <a:r>
              <a:rPr lang="en-US" sz="2400" dirty="0"/>
              <a:t>Implement groundwater quality monitoring to capture the impact of Los Olivos wastewater treatment</a:t>
            </a:r>
          </a:p>
          <a:p>
            <a:pPr marL="344488" indent="-344488">
              <a:buFont typeface="Courier New" panose="02070309020205020404" pitchFamily="49" charset="0"/>
              <a:buChar char="o"/>
            </a:pPr>
            <a:r>
              <a:rPr lang="en-US" sz="2400" dirty="0"/>
              <a:t>Design and construct a wastewater treatment plant that has the appearance of a barn or agricultural building:</a:t>
            </a:r>
          </a:p>
          <a:p>
            <a:pPr marL="687388" lvl="1" indent="-344488">
              <a:buFont typeface="Courier New" panose="02070309020205020404" pitchFamily="49" charset="0"/>
              <a:buChar char="o"/>
            </a:pPr>
            <a:r>
              <a:rPr lang="en-US" sz="2100" dirty="0"/>
              <a:t>Enclosed operations mitigate noise and odor issues</a:t>
            </a:r>
          </a:p>
          <a:p>
            <a:pPr marL="687388" lvl="1" indent="-344488">
              <a:buFont typeface="Courier New" panose="02070309020205020404" pitchFamily="49" charset="0"/>
              <a:buChar char="o"/>
            </a:pPr>
            <a:r>
              <a:rPr lang="en-US" sz="2100" dirty="0"/>
              <a:t>Reasonable setbacks from property lines</a:t>
            </a:r>
          </a:p>
          <a:p>
            <a:pPr marL="687388" lvl="1" indent="-344488">
              <a:buFont typeface="Courier New" panose="02070309020205020404" pitchFamily="49" charset="0"/>
              <a:buChar char="o"/>
            </a:pPr>
            <a:r>
              <a:rPr lang="en-US" sz="2100" dirty="0"/>
              <a:t>Carefully planned vegetation to enhance the appearance</a:t>
            </a:r>
            <a:endParaRPr lang="en-US" sz="2400" dirty="0"/>
          </a:p>
        </p:txBody>
      </p:sp>
    </p:spTree>
    <p:extLst>
      <p:ext uri="{BB962C8B-B14F-4D97-AF65-F5344CB8AC3E}">
        <p14:creationId xmlns:p14="http://schemas.microsoft.com/office/powerpoint/2010/main" val="3813401653"/>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0</TotalTime>
  <Words>873</Words>
  <Application>Microsoft Office PowerPoint</Application>
  <PresentationFormat>On-screen Show (4:3)</PresentationFormat>
  <Paragraphs>199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Tenorite</vt:lpstr>
      <vt:lpstr>Office Theme</vt:lpstr>
      <vt:lpstr>Los Olivos Community Services District  Wastewater Treatment Plant Siting Study</vt:lpstr>
      <vt:lpstr>Los Olivos CSD Mission</vt:lpstr>
      <vt:lpstr>Los Olivos CSD Project Components</vt:lpstr>
      <vt:lpstr>Purpose of Third Party Siting Matrix</vt:lpstr>
      <vt:lpstr>Expander Third Party Siting Matrix -  Added Category Weights</vt:lpstr>
      <vt:lpstr>Design Siting Decision Matrix (top 5 sites)</vt:lpstr>
      <vt:lpstr>District-Wide Design Based on Identified Preferred Sites</vt:lpstr>
      <vt:lpstr>Government Code Allows Plant Siting Outside District</vt:lpstr>
      <vt:lpstr>LOCSD is Focused on  Being a Good Neighbor</vt:lpstr>
      <vt:lpstr>Facility Mitigations</vt:lpstr>
      <vt:lpstr>Membrane Bio-Reactor (MBR) Package Plant in a Barn-Like Building</vt:lpstr>
      <vt:lpstr>Path Forward</vt:lpstr>
      <vt:lpstr>Backup Slides</vt:lpstr>
      <vt:lpstr>Sites Considered by UPC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Brad</dc:creator>
  <cp:lastModifiedBy>Debbie</cp:lastModifiedBy>
  <cp:revision>40</cp:revision>
  <dcterms:created xsi:type="dcterms:W3CDTF">2021-09-06T04:33:16Z</dcterms:created>
  <dcterms:modified xsi:type="dcterms:W3CDTF">2021-09-16T15:09:18Z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