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416" r:id="rId2"/>
    <p:sldId id="459" r:id="rId3"/>
    <p:sldId id="413" r:id="rId4"/>
    <p:sldId id="437" r:id="rId5"/>
    <p:sldId id="457" r:id="rId6"/>
    <p:sldId id="460" r:id="rId7"/>
    <p:sldId id="268" r:id="rId8"/>
    <p:sldId id="491" r:id="rId9"/>
    <p:sldId id="439" r:id="rId10"/>
    <p:sldId id="440" r:id="rId11"/>
    <p:sldId id="488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BF01743-A775-F862-8E86-CCB96B678F26}" name="Lisa Palmer" initials="LP" userId="S::Lisa@lpalmerconsulting.com::8dfbd6ed-327f-4de3-af6e-f183de10efa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834" autoAdjust="0"/>
  </p:normalViewPr>
  <p:slideViewPr>
    <p:cSldViewPr snapToGrid="0">
      <p:cViewPr varScale="1">
        <p:scale>
          <a:sx n="79" d="100"/>
          <a:sy n="79" d="100"/>
        </p:scale>
        <p:origin x="159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8/10/relationships/authors" Target="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6B16F1-CD8F-43C1-BC73-C4402CA6AEEE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58A038-AA51-42DB-9A50-4073A5B25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315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Lots of technical studies and documents produced to further options and approaches</a:t>
            </a:r>
            <a:br>
              <a:rPr lang="en-US" dirty="0"/>
            </a:br>
            <a:r>
              <a:rPr lang="en-US" dirty="0"/>
              <a:t>30% design</a:t>
            </a:r>
          </a:p>
          <a:p>
            <a:r>
              <a:rPr lang="en-US" dirty="0"/>
              <a:t>Monitoring plan</a:t>
            </a:r>
          </a:p>
          <a:p>
            <a:r>
              <a:rPr lang="en-US" dirty="0"/>
              <a:t>Basis of Design</a:t>
            </a:r>
          </a:p>
          <a:p>
            <a:r>
              <a:rPr lang="en-US" dirty="0"/>
              <a:t>Rubric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58A038-AA51-42DB-9A50-4073A5B25A1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764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58A038-AA51-42DB-9A50-4073A5B25A1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480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2013 AECOM Preliminary Engineering Report put the total cost at $11.2M (23%) of latest estimate or $29,200 per parcel. Latest estimates over 4x as high.</a:t>
            </a:r>
          </a:p>
          <a:p>
            <a:r>
              <a:rPr lang="en-US" dirty="0"/>
              <a:t>2016 Update to PER put costs at $20.9M or $54,500 per parcel, still less than ½ of </a:t>
            </a:r>
            <a:r>
              <a:rPr lang="en-US"/>
              <a:t>current estimates.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58A038-AA51-42DB-9A50-4073A5B25A1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304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B49A5-24DB-449A-9A33-3C5A4ABC6437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C9F3D-BDE9-4EA1-903B-255E85E8C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89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B49A5-24DB-449A-9A33-3C5A4ABC6437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C9F3D-BDE9-4EA1-903B-255E85E8C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139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B49A5-24DB-449A-9A33-3C5A4ABC6437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C9F3D-BDE9-4EA1-903B-255E85E8C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007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B49A5-24DB-449A-9A33-3C5A4ABC6437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C9F3D-BDE9-4EA1-903B-255E85E8C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80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B49A5-24DB-449A-9A33-3C5A4ABC6437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C9F3D-BDE9-4EA1-903B-255E85E8C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911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B49A5-24DB-449A-9A33-3C5A4ABC6437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C9F3D-BDE9-4EA1-903B-255E85E8C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886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B49A5-24DB-449A-9A33-3C5A4ABC6437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C9F3D-BDE9-4EA1-903B-255E85E8C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024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B49A5-24DB-449A-9A33-3C5A4ABC6437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C9F3D-BDE9-4EA1-903B-255E85E8C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39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B49A5-24DB-449A-9A33-3C5A4ABC6437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C9F3D-BDE9-4EA1-903B-255E85E8C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344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B49A5-24DB-449A-9A33-3C5A4ABC6437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C9F3D-BDE9-4EA1-903B-255E85E8C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46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B49A5-24DB-449A-9A33-3C5A4ABC6437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C9F3D-BDE9-4EA1-903B-255E85E8C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45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B49A5-24DB-449A-9A33-3C5A4ABC6437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2C9F3D-BDE9-4EA1-903B-255E85E8C12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officeArt object">
            <a:extLst>
              <a:ext uri="{FF2B5EF4-FFF2-40B4-BE49-F238E27FC236}">
                <a16:creationId xmlns:a16="http://schemas.microsoft.com/office/drawing/2014/main" id="{F1B5DD87-1B65-0F8C-30DC-73E9FD6368C9}"/>
              </a:ext>
            </a:extLst>
          </p:cNvPr>
          <p:cNvPicPr/>
          <p:nvPr userDrawn="1"/>
        </p:nvPicPr>
        <p:blipFill>
          <a:blip r:embed="rId13"/>
          <a:srcRect l="4032" r="8206"/>
          <a:stretch>
            <a:fillRect/>
          </a:stretch>
        </p:blipFill>
        <p:spPr>
          <a:xfrm>
            <a:off x="7364586" y="217687"/>
            <a:ext cx="1514475" cy="12954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3642221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solivoscsd.com/subscribe" TargetMode="External"/><Relationship Id="rId2" Type="http://schemas.openxmlformats.org/officeDocument/2006/relationships/hyperlink" Target="http://www.losolivoscsd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hyperlink" Target="mailto:LosOlivosCSD@gmail.com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AC4AC17-75E4-AAD1-8C08-EA9D36034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261" y="1250083"/>
            <a:ext cx="6898184" cy="19058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Los Olivos </a:t>
            </a:r>
            <a:b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Community </a:t>
            </a:r>
            <a:b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Services District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551372-64F3-769A-AD96-431EEA417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260" y="4664138"/>
            <a:ext cx="4336026" cy="1823749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0"/>
              </a:spcBef>
            </a:pPr>
            <a:r>
              <a:rPr lang="en-US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Tom Fayram, President</a:t>
            </a:r>
          </a:p>
          <a:p>
            <a:pPr defTabSz="914400">
              <a:spcBef>
                <a:spcPts val="0"/>
              </a:spcBef>
            </a:pPr>
            <a:r>
              <a:rPr lang="en-US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Guy Savage, General Manager</a:t>
            </a:r>
          </a:p>
          <a:p>
            <a:pPr defTabSz="914400">
              <a:spcBef>
                <a:spcPts val="1000"/>
              </a:spcBef>
            </a:pPr>
            <a:endParaRPr lang="en-US" sz="200" dirty="0"/>
          </a:p>
          <a:p>
            <a:pPr defTabSz="914400">
              <a:spcBef>
                <a:spcPts val="1000"/>
              </a:spcBef>
            </a:pP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October 5, 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A8640C-FDF5-76DA-8FBB-1215E6C96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3534" y="1565442"/>
            <a:ext cx="4351205" cy="335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28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DAF96-B000-F284-6E7A-6E1AA17BD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240" y="382881"/>
            <a:ext cx="6580018" cy="180730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Questions and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0CAE1E-98E4-0ACE-4A26-932527549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935" y="2316745"/>
            <a:ext cx="4110361" cy="3515557"/>
          </a:xfrm>
        </p:spPr>
        <p:txBody>
          <a:bodyPr>
            <a:normAutofit/>
          </a:bodyPr>
          <a:lstStyle/>
          <a:p>
            <a:r>
              <a:rPr lang="en-US" sz="2000" dirty="0"/>
              <a:t>Visit us at:</a:t>
            </a:r>
          </a:p>
          <a:p>
            <a:pPr marL="342900" lvl="1" indent="0">
              <a:buNone/>
            </a:pPr>
            <a:r>
              <a:rPr lang="en-US" sz="2000" dirty="0">
                <a:hlinkClick r:id="rId2"/>
              </a:rPr>
              <a:t>www.losolivoscsd.com</a:t>
            </a:r>
            <a:r>
              <a:rPr lang="en-US" sz="2000" dirty="0"/>
              <a:t> </a:t>
            </a:r>
          </a:p>
          <a:p>
            <a:endParaRPr lang="en-US" sz="2000" dirty="0"/>
          </a:p>
          <a:p>
            <a:r>
              <a:rPr lang="en-US" sz="2000" dirty="0"/>
              <a:t>Subscribe to our updates:</a:t>
            </a:r>
          </a:p>
          <a:p>
            <a:pPr marL="342900" lvl="1" indent="0">
              <a:buNone/>
            </a:pPr>
            <a:r>
              <a:rPr lang="en-US" sz="20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www.losolivoscsd.com/subscribe</a:t>
            </a:r>
            <a:endParaRPr lang="en-US" sz="20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/>
          </a:p>
          <a:p>
            <a:r>
              <a:rPr lang="en-US" sz="2000" dirty="0"/>
              <a:t>Contact us:</a:t>
            </a:r>
            <a:br>
              <a:rPr lang="en-US" sz="2000" dirty="0"/>
            </a:br>
            <a:r>
              <a:rPr lang="en-US" sz="2000" dirty="0"/>
              <a:t>  </a:t>
            </a:r>
            <a:r>
              <a:rPr lang="en-US" sz="2000" dirty="0">
                <a:hlinkClick r:id="rId4"/>
              </a:rPr>
              <a:t>LosOlivosCSD@gmail.com</a:t>
            </a:r>
            <a:br>
              <a:rPr lang="en-US" sz="2000" dirty="0"/>
            </a:br>
            <a:r>
              <a:rPr lang="en-US" sz="2000" dirty="0"/>
              <a:t>  (805) 500-4098</a:t>
            </a:r>
          </a:p>
        </p:txBody>
      </p:sp>
      <p:pic>
        <p:nvPicPr>
          <p:cNvPr id="5" name="Content Placeholder 4" descr="A picture containing building, outdoor, stone, furniture&#10;&#10;Description automatically generated">
            <a:extLst>
              <a:ext uri="{FF2B5EF4-FFF2-40B4-BE49-F238E27FC236}">
                <a16:creationId xmlns:a16="http://schemas.microsoft.com/office/drawing/2014/main" id="{E01E3A85-0F1B-4700-9824-C3EAD5E6D2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88" r="13300"/>
          <a:stretch/>
        </p:blipFill>
        <p:spPr>
          <a:xfrm>
            <a:off x="4332296" y="2316745"/>
            <a:ext cx="4811704" cy="455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25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472AD-CA75-483E-9C02-FD2078279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2232" y="598712"/>
            <a:ext cx="4994567" cy="215537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n-lt"/>
              </a:rPr>
              <a:t>Los Olivos </a:t>
            </a:r>
            <a:br>
              <a:rPr lang="en-US" sz="4000" dirty="0">
                <a:latin typeface="+mn-lt"/>
              </a:rPr>
            </a:br>
            <a:r>
              <a:rPr lang="en-US" sz="4000" dirty="0">
                <a:latin typeface="+mn-lt"/>
              </a:rPr>
              <a:t>Community Services District Board</a:t>
            </a:r>
          </a:p>
        </p:txBody>
      </p:sp>
      <p:pic>
        <p:nvPicPr>
          <p:cNvPr id="8" name="Picture 7" descr="A white building with columns and a sign in front of it&#10;&#10;Description automatically generated with medium confidence">
            <a:extLst>
              <a:ext uri="{FF2B5EF4-FFF2-40B4-BE49-F238E27FC236}">
                <a16:creationId xmlns:a16="http://schemas.microsoft.com/office/drawing/2014/main" id="{A414144A-F1BE-DD0D-8F12-59BC2A6B46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4" r="36326"/>
          <a:stretch/>
        </p:blipFill>
        <p:spPr>
          <a:xfrm>
            <a:off x="20" y="10"/>
            <a:ext cx="3492988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224176-FA22-C7F2-34DD-9F3DFFA3E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2233" y="2670388"/>
            <a:ext cx="5364681" cy="36542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Tom Fayram, President (2024)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Nina </a:t>
            </a:r>
            <a:r>
              <a:rPr lang="en-US" dirty="0" err="1"/>
              <a:t>Stormo</a:t>
            </a:r>
            <a:r>
              <a:rPr lang="en-US" dirty="0"/>
              <a:t>* (2024)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Julie Kennedy (2026)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Lisa Palmer (2026)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Greg Parks (2026)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*Appointed 9/2023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2BF94018-F2FF-643A-D72A-19EA235D9D10}"/>
              </a:ext>
            </a:extLst>
          </p:cNvPr>
          <p:cNvSpPr/>
          <p:nvPr/>
        </p:nvSpPr>
        <p:spPr>
          <a:xfrm>
            <a:off x="896648" y="4696293"/>
            <a:ext cx="363985" cy="177553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72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603CF-CC8A-A3F2-A8FD-D1FDAE31E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5898" y="1404152"/>
            <a:ext cx="2585132" cy="1815297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THE DISTRICT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C3E477-B62B-389C-AACC-B65292CA8A7D}"/>
              </a:ext>
            </a:extLst>
          </p:cNvPr>
          <p:cNvSpPr txBox="1"/>
          <p:nvPr/>
        </p:nvSpPr>
        <p:spPr>
          <a:xfrm>
            <a:off x="6141830" y="3195102"/>
            <a:ext cx="279326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376 Parcels</a:t>
            </a:r>
          </a:p>
          <a:p>
            <a:pPr algn="ctr"/>
            <a:r>
              <a:rPr lang="en-US" sz="2800" dirty="0"/>
              <a:t>~40 Commercial</a:t>
            </a:r>
            <a:br>
              <a:rPr lang="en-US" sz="2800" dirty="0"/>
            </a:br>
            <a:r>
              <a:rPr lang="en-US" sz="2800" dirty="0"/>
              <a:t>~336 Residential</a:t>
            </a:r>
          </a:p>
          <a:p>
            <a:pPr algn="ctr"/>
            <a:endParaRPr lang="en-US" sz="2800" dirty="0"/>
          </a:p>
          <a:p>
            <a:pPr algn="ctr"/>
            <a:r>
              <a:rPr lang="en-US" sz="3200" b="1" dirty="0"/>
              <a:t>Annual Budget</a:t>
            </a:r>
          </a:p>
          <a:p>
            <a:pPr algn="ctr"/>
            <a:r>
              <a:rPr lang="en-US" sz="2800" dirty="0"/>
              <a:t>(FY 2023-24) $227,650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5F557A0-8A14-022A-FC80-948726523465}"/>
              </a:ext>
            </a:extLst>
          </p:cNvPr>
          <p:cNvGrpSpPr/>
          <p:nvPr/>
        </p:nvGrpSpPr>
        <p:grpSpPr>
          <a:xfrm>
            <a:off x="674914" y="0"/>
            <a:ext cx="5192846" cy="6858000"/>
            <a:chOff x="1749269" y="0"/>
            <a:chExt cx="5112794" cy="682855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8D9CE0F-D930-C4F1-D9C4-1FE80727E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49269" y="0"/>
              <a:ext cx="5112794" cy="682855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DBDEC38-42AF-C58D-FE07-81C939C66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1461" y="5754218"/>
              <a:ext cx="83827" cy="1524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7390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472AD-CA75-483E-9C02-FD2078279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972" y="929121"/>
            <a:ext cx="3267484" cy="2819023"/>
          </a:xfrm>
        </p:spPr>
        <p:txBody>
          <a:bodyPr>
            <a:normAutofit/>
          </a:bodyPr>
          <a:lstStyle/>
          <a:p>
            <a:r>
              <a:rPr lang="en-US" sz="4000" dirty="0"/>
              <a:t>Los Olivos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Special Problems Area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69BE888-624E-306F-8626-1A9B4658CF05}"/>
              </a:ext>
            </a:extLst>
          </p:cNvPr>
          <p:cNvSpPr/>
          <p:nvPr/>
        </p:nvSpPr>
        <p:spPr>
          <a:xfrm rot="5400000">
            <a:off x="1602055" y="3256500"/>
            <a:ext cx="5065546" cy="381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979D74-1088-910B-8922-438A7BBFB117}"/>
              </a:ext>
            </a:extLst>
          </p:cNvPr>
          <p:cNvSpPr/>
          <p:nvPr/>
        </p:nvSpPr>
        <p:spPr>
          <a:xfrm rot="5400000">
            <a:off x="3821047" y="6103053"/>
            <a:ext cx="627559" cy="381000"/>
          </a:xfrm>
          <a:prstGeom prst="rect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90F5900-76C0-F584-675D-11895173717D}"/>
              </a:ext>
            </a:extLst>
          </p:cNvPr>
          <p:cNvCxnSpPr>
            <a:cxnSpLocks/>
          </p:cNvCxnSpPr>
          <p:nvPr/>
        </p:nvCxnSpPr>
        <p:spPr>
          <a:xfrm flipH="1">
            <a:off x="4403837" y="914227"/>
            <a:ext cx="1093781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05BE811-FC3B-690E-4227-FD26D96911E6}"/>
              </a:ext>
            </a:extLst>
          </p:cNvPr>
          <p:cNvSpPr txBox="1">
            <a:spLocks/>
          </p:cNvSpPr>
          <p:nvPr/>
        </p:nvSpPr>
        <p:spPr>
          <a:xfrm>
            <a:off x="5463091" y="751623"/>
            <a:ext cx="2401757" cy="13057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/>
              <a:t>1974 –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/>
              <a:t>Special Problems    </a:t>
            </a:r>
            <a:br>
              <a:rPr lang="en-US" sz="1800" dirty="0"/>
            </a:br>
            <a:r>
              <a:rPr lang="en-US" sz="1800" dirty="0"/>
              <a:t>Area designation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A0C9E2B-57F4-4BA9-0646-BB26624E513D}"/>
              </a:ext>
            </a:extLst>
          </p:cNvPr>
          <p:cNvCxnSpPr>
            <a:cxnSpLocks/>
          </p:cNvCxnSpPr>
          <p:nvPr/>
        </p:nvCxnSpPr>
        <p:spPr>
          <a:xfrm flipH="1">
            <a:off x="4403837" y="6001660"/>
            <a:ext cx="1093781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EBA75F14-359B-4CCC-AA6D-399CA72BD47C}"/>
              </a:ext>
            </a:extLst>
          </p:cNvPr>
          <p:cNvSpPr txBox="1">
            <a:spLocks/>
          </p:cNvSpPr>
          <p:nvPr/>
        </p:nvSpPr>
        <p:spPr>
          <a:xfrm>
            <a:off x="5472327" y="5835119"/>
            <a:ext cx="2401757" cy="627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2018 – LOCSD formed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7D186D3-EF8C-5A00-9968-0201863CE61F}"/>
              </a:ext>
            </a:extLst>
          </p:cNvPr>
          <p:cNvCxnSpPr>
            <a:cxnSpLocks/>
          </p:cNvCxnSpPr>
          <p:nvPr/>
        </p:nvCxnSpPr>
        <p:spPr>
          <a:xfrm>
            <a:off x="2464597" y="6001660"/>
            <a:ext cx="1339165" cy="42420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868CA1D1-5C91-DDA1-3A0A-CE673255DE2C}"/>
              </a:ext>
            </a:extLst>
          </p:cNvPr>
          <p:cNvSpPr txBox="1">
            <a:spLocks/>
          </p:cNvSpPr>
          <p:nvPr/>
        </p:nvSpPr>
        <p:spPr>
          <a:xfrm>
            <a:off x="5463091" y="6436069"/>
            <a:ext cx="1093781" cy="3703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Today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EBF3A80-4ED6-85AE-96AD-3B1FEDE35229}"/>
              </a:ext>
            </a:extLst>
          </p:cNvPr>
          <p:cNvCxnSpPr>
            <a:cxnSpLocks/>
          </p:cNvCxnSpPr>
          <p:nvPr/>
        </p:nvCxnSpPr>
        <p:spPr>
          <a:xfrm flipH="1">
            <a:off x="4403837" y="4287144"/>
            <a:ext cx="1093781" cy="0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DA99FFA5-0E46-A987-BCE5-DA7A9EE7F1A9}"/>
              </a:ext>
            </a:extLst>
          </p:cNvPr>
          <p:cNvSpPr txBox="1">
            <a:spLocks/>
          </p:cNvSpPr>
          <p:nvPr/>
        </p:nvSpPr>
        <p:spPr>
          <a:xfrm>
            <a:off x="5472327" y="4120603"/>
            <a:ext cx="3660183" cy="627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2003 – County Septic to Sewer Study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05E0601-7948-D2C2-33D2-804B289EC66F}"/>
              </a:ext>
            </a:extLst>
          </p:cNvPr>
          <p:cNvCxnSpPr>
            <a:cxnSpLocks/>
          </p:cNvCxnSpPr>
          <p:nvPr/>
        </p:nvCxnSpPr>
        <p:spPr>
          <a:xfrm flipH="1">
            <a:off x="4403837" y="5132500"/>
            <a:ext cx="1093781" cy="0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83774B76-8004-B75F-F405-2A339BB0BA12}"/>
              </a:ext>
            </a:extLst>
          </p:cNvPr>
          <p:cNvSpPr txBox="1">
            <a:spLocks/>
          </p:cNvSpPr>
          <p:nvPr/>
        </p:nvSpPr>
        <p:spPr>
          <a:xfrm>
            <a:off x="5472327" y="4965959"/>
            <a:ext cx="3660183" cy="627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2010 – Los Olivos WWMP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2642AF3-C780-300A-6FAE-C455D445CADB}"/>
              </a:ext>
            </a:extLst>
          </p:cNvPr>
          <p:cNvCxnSpPr>
            <a:cxnSpLocks/>
          </p:cNvCxnSpPr>
          <p:nvPr/>
        </p:nvCxnSpPr>
        <p:spPr>
          <a:xfrm flipH="1">
            <a:off x="4403837" y="5792113"/>
            <a:ext cx="1093781" cy="0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23B6314D-EBA8-1DCF-7A6C-839673B4DC21}"/>
              </a:ext>
            </a:extLst>
          </p:cNvPr>
          <p:cNvSpPr txBox="1">
            <a:spLocks/>
          </p:cNvSpPr>
          <p:nvPr/>
        </p:nvSpPr>
        <p:spPr>
          <a:xfrm>
            <a:off x="5472327" y="5625572"/>
            <a:ext cx="3660183" cy="627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2016 – Prelim Eng. Report (</a:t>
            </a:r>
            <a:r>
              <a:rPr lang="en-US" sz="1800" dirty="0">
                <a:solidFill>
                  <a:srgbClr val="FF0000"/>
                </a:solidFill>
              </a:rPr>
              <a:t>$20.9M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) 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3575FF7-F7AC-2C66-5552-75869E87E911}"/>
              </a:ext>
            </a:extLst>
          </p:cNvPr>
          <p:cNvCxnSpPr>
            <a:cxnSpLocks/>
          </p:cNvCxnSpPr>
          <p:nvPr/>
        </p:nvCxnSpPr>
        <p:spPr>
          <a:xfrm flipH="1">
            <a:off x="4403837" y="5451593"/>
            <a:ext cx="1093781" cy="0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FA953D50-4738-E207-6097-F8298B801C65}"/>
              </a:ext>
            </a:extLst>
          </p:cNvPr>
          <p:cNvSpPr txBox="1">
            <a:spLocks/>
          </p:cNvSpPr>
          <p:nvPr/>
        </p:nvSpPr>
        <p:spPr>
          <a:xfrm>
            <a:off x="5472327" y="5285052"/>
            <a:ext cx="3660183" cy="627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2013 – Draft Eng. Report (</a:t>
            </a:r>
            <a:r>
              <a:rPr lang="en-US" sz="1800" dirty="0">
                <a:solidFill>
                  <a:srgbClr val="FF0000"/>
                </a:solidFill>
              </a:rPr>
              <a:t>$11.2M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)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95EDD06-C734-B640-83E6-2F5AB14B2550}"/>
              </a:ext>
            </a:extLst>
          </p:cNvPr>
          <p:cNvCxnSpPr>
            <a:cxnSpLocks/>
          </p:cNvCxnSpPr>
          <p:nvPr/>
        </p:nvCxnSpPr>
        <p:spPr>
          <a:xfrm>
            <a:off x="2979967" y="6502062"/>
            <a:ext cx="82379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FBA9364-225A-8E21-9C9D-FBF5F183E192}"/>
              </a:ext>
            </a:extLst>
          </p:cNvPr>
          <p:cNvCxnSpPr>
            <a:cxnSpLocks/>
          </p:cNvCxnSpPr>
          <p:nvPr/>
        </p:nvCxnSpPr>
        <p:spPr>
          <a:xfrm flipH="1">
            <a:off x="4403837" y="6596445"/>
            <a:ext cx="1093781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236EA4B-2B2E-31BD-7B16-D7A2A5E6DB21}"/>
              </a:ext>
            </a:extLst>
          </p:cNvPr>
          <p:cNvSpPr txBox="1">
            <a:spLocks/>
          </p:cNvSpPr>
          <p:nvPr/>
        </p:nvSpPr>
        <p:spPr>
          <a:xfrm>
            <a:off x="262552" y="5593518"/>
            <a:ext cx="2667746" cy="4438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2021 - 30% Design </a:t>
            </a:r>
            <a:br>
              <a:rPr lang="en-US" sz="1800" dirty="0"/>
            </a:br>
            <a:r>
              <a:rPr lang="en-US" sz="1800" dirty="0"/>
              <a:t>Gravity / MBR </a:t>
            </a:r>
            <a:r>
              <a:rPr lang="en-US" sz="1800" dirty="0">
                <a:solidFill>
                  <a:srgbClr val="FF0000"/>
                </a:solidFill>
              </a:rPr>
              <a:t>$47.8M</a:t>
            </a:r>
            <a:br>
              <a:rPr lang="en-US" sz="1800" dirty="0"/>
            </a:br>
            <a:endParaRPr lang="en-US" sz="9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2022 – 2 Monitoring Wells</a:t>
            </a:r>
          </a:p>
        </p:txBody>
      </p:sp>
    </p:spTree>
    <p:extLst>
      <p:ext uri="{BB962C8B-B14F-4D97-AF65-F5344CB8AC3E}">
        <p14:creationId xmlns:p14="http://schemas.microsoft.com/office/powerpoint/2010/main" val="55734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C9C74-2231-CEB9-9E07-D0138CF55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Input for </a:t>
            </a:r>
            <a:br>
              <a:rPr lang="en-US" dirty="0"/>
            </a:br>
            <a:r>
              <a:rPr lang="en-US" dirty="0"/>
              <a:t>Successful Prop 218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C990BF-D06C-03F8-FF59-E45892D9B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4200" dirty="0"/>
              <a:t>Focus on (prioritized order):</a:t>
            </a:r>
          </a:p>
          <a:p>
            <a:pPr lvl="1"/>
            <a:r>
              <a:rPr lang="en-US" sz="3800" dirty="0"/>
              <a:t>Cost (Construction and O&amp;M)</a:t>
            </a:r>
          </a:p>
          <a:p>
            <a:pPr lvl="1"/>
            <a:r>
              <a:rPr lang="en-US" sz="3800" dirty="0"/>
              <a:t>Ownership (District / Individual)</a:t>
            </a:r>
          </a:p>
          <a:p>
            <a:pPr lvl="1"/>
            <a:r>
              <a:rPr lang="en-US" sz="3800" dirty="0"/>
              <a:t>Plant Location (Siting)</a:t>
            </a:r>
          </a:p>
          <a:p>
            <a:pPr lvl="1"/>
            <a:r>
              <a:rPr lang="en-US" sz="3800" dirty="0"/>
              <a:t>No Growth Inducement</a:t>
            </a:r>
          </a:p>
          <a:p>
            <a:pPr lvl="1"/>
            <a:r>
              <a:rPr lang="en-US" sz="3800" dirty="0"/>
              <a:t>Odors</a:t>
            </a:r>
          </a:p>
          <a:p>
            <a:pPr lvl="1"/>
            <a:r>
              <a:rPr lang="en-US" sz="3800" dirty="0"/>
              <a:t>Viewshed Impacts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Underlying assumption that solution meets regulatory requirements and fixes groundwater issues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979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C9C74-2231-CEB9-9E07-D0138CF55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30% Design Documents</a:t>
            </a:r>
            <a:br>
              <a:rPr lang="en-US" dirty="0"/>
            </a:br>
            <a:r>
              <a:rPr lang="en-US" sz="2800" dirty="0"/>
              <a:t>Gravity fed collection + MBR treatment Option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C0837A1-DA6E-E1A8-DAED-D630C07E106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81100" y="2331652"/>
          <a:ext cx="6781800" cy="2819400"/>
        </p:xfrm>
        <a:graphic>
          <a:graphicData uri="http://schemas.openxmlformats.org/drawingml/2006/table">
            <a:tbl>
              <a:tblPr>
                <a:tableStyleId>{1FECB4D8-DB02-4DC6-A0A2-4F2EBAE1DC90}</a:tableStyleId>
              </a:tblPr>
              <a:tblGrid>
                <a:gridCol w="1626429">
                  <a:extLst>
                    <a:ext uri="{9D8B030D-6E8A-4147-A177-3AD203B41FA5}">
                      <a16:colId xmlns:a16="http://schemas.microsoft.com/office/drawing/2014/main" val="1434840685"/>
                    </a:ext>
                  </a:extLst>
                </a:gridCol>
                <a:gridCol w="2489745">
                  <a:extLst>
                    <a:ext uri="{9D8B030D-6E8A-4147-A177-3AD203B41FA5}">
                      <a16:colId xmlns:a16="http://schemas.microsoft.com/office/drawing/2014/main" val="1413602942"/>
                    </a:ext>
                  </a:extLst>
                </a:gridCol>
                <a:gridCol w="2665626">
                  <a:extLst>
                    <a:ext uri="{9D8B030D-6E8A-4147-A177-3AD203B41FA5}">
                      <a16:colId xmlns:a16="http://schemas.microsoft.com/office/drawing/2014/main" val="1386693321"/>
                    </a:ext>
                  </a:extLst>
                </a:gridCol>
              </a:tblGrid>
              <a:tr h="610470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 North Option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South Option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435446"/>
                  </a:ext>
                </a:extLst>
              </a:tr>
              <a:tr h="53253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Zone 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25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9FEC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 $30,300,000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9FEC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 $28,700,000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9FEC8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968343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Zone 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25" marR="0" marT="0" marB="0" anchor="ctr">
                    <a:solidFill>
                      <a:schemeClr val="accent5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 $   1,700,000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 $   1,700,000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9503096"/>
                  </a:ext>
                </a:extLst>
              </a:tr>
              <a:tr h="53253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Zone 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25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4B4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 $15,800,000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4B4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 $15,800,000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4B4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4381556"/>
                  </a:ext>
                </a:extLst>
              </a:tr>
              <a:tr h="61047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Total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25" marR="0" marT="0" marB="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 $47,800,000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 $46,200,000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07037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12B1948-525A-CF65-D701-B203A403C990}"/>
              </a:ext>
            </a:extLst>
          </p:cNvPr>
          <p:cNvSpPr txBox="1"/>
          <p:nvPr/>
        </p:nvSpPr>
        <p:spPr>
          <a:xfrm>
            <a:off x="1162971" y="5193433"/>
            <a:ext cx="6693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*Does not include laterals from homes, septic system removal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BA7488F-68CA-02FC-2D2D-10EA79B96DC2}"/>
              </a:ext>
            </a:extLst>
          </p:cNvPr>
          <p:cNvGrpSpPr/>
          <p:nvPr/>
        </p:nvGrpSpPr>
        <p:grpSpPr>
          <a:xfrm>
            <a:off x="158044" y="5057422"/>
            <a:ext cx="3386666" cy="1557866"/>
            <a:chOff x="158044" y="5057422"/>
            <a:chExt cx="3386666" cy="155786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D6DBF3-EB4B-E804-AA88-BB36DA04F91D}"/>
                </a:ext>
              </a:extLst>
            </p:cNvPr>
            <p:cNvSpPr/>
            <p:nvPr/>
          </p:nvSpPr>
          <p:spPr>
            <a:xfrm>
              <a:off x="158044" y="5700888"/>
              <a:ext cx="3386666" cy="9144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$125,000 per parcel, </a:t>
              </a:r>
              <a:br>
                <a:rPr lang="en-US" dirty="0">
                  <a:solidFill>
                    <a:srgbClr val="FF0000"/>
                  </a:solidFill>
                </a:rPr>
              </a:br>
              <a:r>
                <a:rPr lang="en-US" dirty="0">
                  <a:solidFill>
                    <a:srgbClr val="FF0000"/>
                  </a:solidFill>
                </a:rPr>
                <a:t>PLUS: laterals, removal of existing septic system, effluent disposal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F48F7AA7-2551-CDCD-E83B-71AD250FB5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41600" y="5057422"/>
              <a:ext cx="609600" cy="64346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2578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20491-5FAE-0758-D5E7-6F91E2C01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we doing now?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71491-5EF7-0AA4-D4E2-4BE353AC1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8115300" cy="4351338"/>
          </a:xfrm>
        </p:spPr>
        <p:txBody>
          <a:bodyPr>
            <a:normAutofit/>
          </a:bodyPr>
          <a:lstStyle/>
          <a:p>
            <a:r>
              <a:rPr lang="en-US" sz="3200" dirty="0"/>
              <a:t>Focus on collection</a:t>
            </a:r>
          </a:p>
          <a:p>
            <a:pPr lvl="1"/>
            <a:r>
              <a:rPr lang="en-US" sz="3200" dirty="0"/>
              <a:t>Gravity</a:t>
            </a:r>
          </a:p>
          <a:p>
            <a:pPr lvl="1"/>
            <a:r>
              <a:rPr lang="en-US" sz="3200" dirty="0"/>
              <a:t>Effluent Sewer (STEP)</a:t>
            </a:r>
          </a:p>
          <a:p>
            <a:pPr lvl="1"/>
            <a:r>
              <a:rPr lang="en-US" sz="3200" dirty="0"/>
              <a:t>Advanced On-site</a:t>
            </a:r>
          </a:p>
          <a:p>
            <a:endParaRPr lang="en-US" sz="3200" dirty="0"/>
          </a:p>
          <a:p>
            <a:r>
              <a:rPr lang="en-US" sz="3200" dirty="0"/>
              <a:t>Additional monitoring wells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F0EDA6-1096-3351-DDC6-9185FE86D3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61" b="15728"/>
          <a:stretch/>
        </p:blipFill>
        <p:spPr>
          <a:xfrm rot="5400000">
            <a:off x="5224630" y="2927748"/>
            <a:ext cx="5193507" cy="264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029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42DEE0-0647-4CD9-7CA9-57528FA08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6714" y="252379"/>
            <a:ext cx="5421788" cy="642789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935A0BA-3D83-0D28-A72E-2CD3AD47BF3C}"/>
              </a:ext>
            </a:extLst>
          </p:cNvPr>
          <p:cNvSpPr/>
          <p:nvPr/>
        </p:nvSpPr>
        <p:spPr>
          <a:xfrm>
            <a:off x="3419324" y="3526971"/>
            <a:ext cx="2056186" cy="3078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D53CD2-3B4D-3497-689D-372082EF4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5911" y="5877655"/>
            <a:ext cx="1501270" cy="6706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FDD878-D014-433F-E3AB-9C6793F0F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2184" y="5877655"/>
            <a:ext cx="1432684" cy="6706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2ADE9E-8E88-2FAC-E756-A31C848DD4E5}"/>
              </a:ext>
            </a:extLst>
          </p:cNvPr>
          <p:cNvSpPr txBox="1"/>
          <p:nvPr/>
        </p:nvSpPr>
        <p:spPr>
          <a:xfrm>
            <a:off x="6351857" y="922984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7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0DB7D7-4EA8-FB8A-EA68-2F535671DDD1}"/>
              </a:ext>
            </a:extLst>
          </p:cNvPr>
          <p:cNvSpPr txBox="1"/>
          <p:nvPr/>
        </p:nvSpPr>
        <p:spPr>
          <a:xfrm>
            <a:off x="8492641" y="212835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8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79C12A-E5E7-CB36-9EF6-0E044ADC2A6B}"/>
              </a:ext>
            </a:extLst>
          </p:cNvPr>
          <p:cNvSpPr txBox="1"/>
          <p:nvPr/>
        </p:nvSpPr>
        <p:spPr>
          <a:xfrm>
            <a:off x="180419" y="1907045"/>
            <a:ext cx="4511324" cy="38164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Eight zones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Three technologies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Number of zones within each implementation phase will depend on grant funding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Use of individual advanced onsite systems in zone 6 is limited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Technology for Los Olivos School and the Inn at </a:t>
            </a:r>
            <a:r>
              <a:rPr lang="en-US" sz="2200" dirty="0" err="1"/>
              <a:t>Mattei’s</a:t>
            </a:r>
            <a:r>
              <a:rPr lang="en-US" sz="2200" dirty="0"/>
              <a:t> Tavern to be determined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C279FE-CDDB-A511-BB6C-29C6768E307B}"/>
              </a:ext>
            </a:extLst>
          </p:cNvPr>
          <p:cNvSpPr/>
          <p:nvPr/>
        </p:nvSpPr>
        <p:spPr>
          <a:xfrm>
            <a:off x="8066314" y="4511020"/>
            <a:ext cx="1066800" cy="20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tx1"/>
                </a:solidFill>
              </a:rPr>
              <a:t>Gravity</a:t>
            </a:r>
            <a:br>
              <a:rPr lang="en-US" sz="1200" dirty="0">
                <a:solidFill>
                  <a:schemeClr val="tx1"/>
                </a:solidFill>
              </a:rPr>
            </a:br>
            <a:r>
              <a:rPr lang="en-US" sz="1200" dirty="0">
                <a:solidFill>
                  <a:schemeClr val="tx1"/>
                </a:solidFill>
              </a:rPr>
              <a:t>Zones 1, 2</a:t>
            </a:r>
            <a:br>
              <a:rPr lang="en-US" sz="1200" dirty="0">
                <a:solidFill>
                  <a:schemeClr val="tx1"/>
                </a:solidFill>
              </a:rPr>
            </a:br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b="1" dirty="0">
                <a:solidFill>
                  <a:schemeClr val="tx1"/>
                </a:solidFill>
              </a:rPr>
              <a:t>Effluent</a:t>
            </a:r>
            <a:br>
              <a:rPr lang="en-US" sz="1200" b="1" dirty="0">
                <a:solidFill>
                  <a:schemeClr val="tx1"/>
                </a:solidFill>
              </a:rPr>
            </a:br>
            <a:r>
              <a:rPr lang="en-US" sz="1200" dirty="0">
                <a:solidFill>
                  <a:schemeClr val="tx1"/>
                </a:solidFill>
              </a:rPr>
              <a:t>Zones 3, 4, 5</a:t>
            </a:r>
          </a:p>
          <a:p>
            <a:endParaRPr lang="en-US" sz="1200" b="1" dirty="0">
              <a:solidFill>
                <a:schemeClr val="tx1"/>
              </a:solidFill>
            </a:endParaRPr>
          </a:p>
          <a:p>
            <a:r>
              <a:rPr lang="en-US" sz="1200" b="1" dirty="0">
                <a:solidFill>
                  <a:schemeClr val="tx1"/>
                </a:solidFill>
              </a:rPr>
              <a:t>Advanced On-site</a:t>
            </a:r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dirty="0">
                <a:solidFill>
                  <a:schemeClr val="tx1"/>
                </a:solidFill>
              </a:rPr>
              <a:t>Zone 6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42715E-5ED1-FECF-8CDA-D9969C385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19" y="184060"/>
            <a:ext cx="4036472" cy="2031845"/>
          </a:xfrm>
          <a:noFill/>
        </p:spPr>
        <p:txBody>
          <a:bodyPr>
            <a:noAutofit/>
          </a:bodyPr>
          <a:lstStyle/>
          <a:p>
            <a:r>
              <a:rPr lang="en-US" sz="4400" dirty="0"/>
              <a:t>Hybrid approach</a:t>
            </a:r>
          </a:p>
        </p:txBody>
      </p:sp>
    </p:spTree>
    <p:extLst>
      <p:ext uri="{BB962C8B-B14F-4D97-AF65-F5344CB8AC3E}">
        <p14:creationId xmlns:p14="http://schemas.microsoft.com/office/powerpoint/2010/main" val="2278461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CAF6A1-47D3-CA69-0090-CFD4A4EA1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28" y="1143000"/>
            <a:ext cx="7493946" cy="544231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6D6CFFE-9377-6FE8-564A-E0776634774F}"/>
              </a:ext>
            </a:extLst>
          </p:cNvPr>
          <p:cNvSpPr txBox="1">
            <a:spLocks/>
          </p:cNvSpPr>
          <p:nvPr/>
        </p:nvSpPr>
        <p:spPr>
          <a:xfrm>
            <a:off x="608837" y="400637"/>
            <a:ext cx="7926325" cy="85111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/>
              <a:t>Monitoring Wells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AFDE15-F401-3829-41D8-E985924827F8}"/>
              </a:ext>
            </a:extLst>
          </p:cNvPr>
          <p:cNvSpPr txBox="1"/>
          <p:nvPr/>
        </p:nvSpPr>
        <p:spPr>
          <a:xfrm>
            <a:off x="936173" y="1293594"/>
            <a:ext cx="87235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MW #1</a:t>
            </a:r>
            <a:br>
              <a:rPr lang="en-US" dirty="0"/>
            </a:br>
            <a:r>
              <a:rPr lang="en-US" dirty="0"/>
              <a:t>2.6/10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AC15B5-36F6-70D3-E410-187BA1058432}"/>
              </a:ext>
            </a:extLst>
          </p:cNvPr>
          <p:cNvSpPr txBox="1"/>
          <p:nvPr/>
        </p:nvSpPr>
        <p:spPr>
          <a:xfrm>
            <a:off x="7065041" y="1326252"/>
            <a:ext cx="87235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MW #1</a:t>
            </a:r>
            <a:br>
              <a:rPr lang="en-US" dirty="0"/>
            </a:br>
            <a:r>
              <a:rPr lang="en-US" dirty="0"/>
              <a:t>10/10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D6999F-62F4-204A-781A-A0B519615DBF}"/>
              </a:ext>
            </a:extLst>
          </p:cNvPr>
          <p:cNvSpPr txBox="1"/>
          <p:nvPr/>
        </p:nvSpPr>
        <p:spPr>
          <a:xfrm>
            <a:off x="687294" y="2808826"/>
            <a:ext cx="106680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Future</a:t>
            </a:r>
            <a:br>
              <a:rPr lang="en-US" dirty="0"/>
            </a:br>
            <a:r>
              <a:rPr lang="en-US" dirty="0"/>
              <a:t>MW #3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8718EF-9756-0E54-803F-0FD0F8D46A6B}"/>
              </a:ext>
            </a:extLst>
          </p:cNvPr>
          <p:cNvSpPr txBox="1"/>
          <p:nvPr/>
        </p:nvSpPr>
        <p:spPr>
          <a:xfrm>
            <a:off x="6650114" y="2759043"/>
            <a:ext cx="106680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Future</a:t>
            </a:r>
            <a:br>
              <a:rPr lang="en-US" dirty="0"/>
            </a:br>
            <a:r>
              <a:rPr lang="en-US" dirty="0"/>
              <a:t>MW #4</a:t>
            </a:r>
            <a:br>
              <a:rPr lang="en-US" dirty="0"/>
            </a:b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9C5E41-5F3F-C2ED-6425-8AE92EA71172}"/>
              </a:ext>
            </a:extLst>
          </p:cNvPr>
          <p:cNvSpPr txBox="1"/>
          <p:nvPr/>
        </p:nvSpPr>
        <p:spPr>
          <a:xfrm>
            <a:off x="862627" y="5728995"/>
            <a:ext cx="106680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Future</a:t>
            </a:r>
            <a:br>
              <a:rPr lang="en-US" dirty="0"/>
            </a:br>
            <a:r>
              <a:rPr lang="en-US" dirty="0"/>
              <a:t>MW #5</a:t>
            </a:r>
            <a:br>
              <a:rPr lang="en-US" dirty="0"/>
            </a:b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A22903-7643-3EE1-C793-1B48B6328463}"/>
              </a:ext>
            </a:extLst>
          </p:cNvPr>
          <p:cNvSpPr txBox="1"/>
          <p:nvPr/>
        </p:nvSpPr>
        <p:spPr>
          <a:xfrm>
            <a:off x="6388858" y="5015652"/>
            <a:ext cx="2656114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   Grant Application   </a:t>
            </a:r>
          </a:p>
          <a:p>
            <a:pPr lvl="1"/>
            <a:r>
              <a:rPr lang="en-US" sz="2400" dirty="0"/>
              <a:t>$121,445</a:t>
            </a:r>
            <a:br>
              <a:rPr lang="en-US" sz="2400" dirty="0"/>
            </a:br>
            <a:r>
              <a:rPr lang="en-US" sz="2400" dirty="0"/>
              <a:t>3 new wells</a:t>
            </a:r>
          </a:p>
          <a:p>
            <a:pPr lvl="1"/>
            <a:r>
              <a:rPr lang="en-US" sz="2400" dirty="0"/>
              <a:t>5 well tests</a:t>
            </a:r>
          </a:p>
        </p:txBody>
      </p:sp>
    </p:spTree>
    <p:extLst>
      <p:ext uri="{BB962C8B-B14F-4D97-AF65-F5344CB8AC3E}">
        <p14:creationId xmlns:p14="http://schemas.microsoft.com/office/powerpoint/2010/main" val="4037094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516F3-DD21-B2A5-0A3D-B433C4ED8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C405F-3733-1855-6B35-AC19C5E01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8395608" cy="4770484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1000"/>
              </a:spcAft>
            </a:pPr>
            <a:r>
              <a:rPr lang="en-US" sz="3200" dirty="0"/>
              <a:t>Technical evaluation and related cost</a:t>
            </a:r>
          </a:p>
          <a:p>
            <a:pPr lvl="1">
              <a:spcAft>
                <a:spcPts val="1000"/>
              </a:spcAft>
            </a:pPr>
            <a:r>
              <a:rPr lang="en-US" sz="3200" dirty="0"/>
              <a:t>Collection (120 day contract)</a:t>
            </a:r>
          </a:p>
          <a:p>
            <a:pPr lvl="1">
              <a:spcAft>
                <a:spcPts val="1000"/>
              </a:spcAft>
            </a:pPr>
            <a:r>
              <a:rPr lang="en-US" sz="3200" dirty="0"/>
              <a:t>Treatment (concurrent with collection, Solvang?)</a:t>
            </a:r>
          </a:p>
          <a:p>
            <a:pPr>
              <a:spcAft>
                <a:spcPts val="1000"/>
              </a:spcAft>
            </a:pPr>
            <a:r>
              <a:rPr lang="en-US" sz="3200" dirty="0"/>
              <a:t>Additional Public Workshops and Outreach</a:t>
            </a:r>
          </a:p>
          <a:p>
            <a:pPr>
              <a:spcAft>
                <a:spcPts val="1000"/>
              </a:spcAft>
            </a:pPr>
            <a:r>
              <a:rPr lang="en-US" sz="3200" dirty="0"/>
              <a:t>Final Project Description</a:t>
            </a:r>
          </a:p>
          <a:p>
            <a:pPr>
              <a:spcAft>
                <a:spcPts val="1000"/>
              </a:spcAft>
            </a:pPr>
            <a:r>
              <a:rPr lang="en-US" sz="3200" dirty="0"/>
              <a:t>Pursue Grants</a:t>
            </a:r>
          </a:p>
          <a:p>
            <a:pPr>
              <a:spcAft>
                <a:spcPts val="1000"/>
              </a:spcAft>
            </a:pPr>
            <a:r>
              <a:rPr lang="en-US" sz="3200" dirty="0"/>
              <a:t>Environmental</a:t>
            </a:r>
          </a:p>
          <a:p>
            <a:pPr>
              <a:spcAft>
                <a:spcPts val="1000"/>
              </a:spcAft>
            </a:pPr>
            <a:r>
              <a:rPr lang="en-US" sz="3200" dirty="0"/>
              <a:t>Hold Benefit Assessment Vote</a:t>
            </a:r>
          </a:p>
        </p:txBody>
      </p:sp>
    </p:spTree>
    <p:extLst>
      <p:ext uri="{BB962C8B-B14F-4D97-AF65-F5344CB8AC3E}">
        <p14:creationId xmlns:p14="http://schemas.microsoft.com/office/powerpoint/2010/main" val="27863374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8019</TotalTime>
  <Words>553</Words>
  <Application>Microsoft Office PowerPoint</Application>
  <PresentationFormat>On-screen Show (4:3)</PresentationFormat>
  <Paragraphs>112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Courier New</vt:lpstr>
      <vt:lpstr>Office Theme</vt:lpstr>
      <vt:lpstr>Los Olivos  Community  Services District</vt:lpstr>
      <vt:lpstr>THE DISTRICT</vt:lpstr>
      <vt:lpstr>Los Olivos  Special Problems Area</vt:lpstr>
      <vt:lpstr>Community Input for  Successful Prop 218</vt:lpstr>
      <vt:lpstr>30% Design Documents Gravity fed collection + MBR treatment Option</vt:lpstr>
      <vt:lpstr>What are we doing now?</vt:lpstr>
      <vt:lpstr>Hybrid approach</vt:lpstr>
      <vt:lpstr>PowerPoint Presentation</vt:lpstr>
      <vt:lpstr>What’s Next?</vt:lpstr>
      <vt:lpstr>Questions and Discussion</vt:lpstr>
      <vt:lpstr>Los Olivos  Community Services District Board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Los Olivos  Community  Services District</dc:title>
  <dc:creator>Guy Savage</dc:creator>
  <cp:lastModifiedBy>Guy Savage</cp:lastModifiedBy>
  <cp:revision>9</cp:revision>
  <cp:lastPrinted>2023-03-27T15:51:51Z</cp:lastPrinted>
  <dcterms:created xsi:type="dcterms:W3CDTF">2023-03-21T15:37:23Z</dcterms:created>
  <dcterms:modified xsi:type="dcterms:W3CDTF">2023-10-27T20:35:58Z</dcterms:modified>
</cp:coreProperties>
</file>